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9" r:id="rId3"/>
    <p:sldId id="269" r:id="rId4"/>
    <p:sldId id="270" r:id="rId5"/>
    <p:sldId id="284" r:id="rId6"/>
    <p:sldId id="261" r:id="rId7"/>
    <p:sldId id="263" r:id="rId8"/>
    <p:sldId id="273" r:id="rId9"/>
    <p:sldId id="296" r:id="rId10"/>
    <p:sldId id="291" r:id="rId11"/>
    <p:sldId id="298" r:id="rId12"/>
    <p:sldId id="295" r:id="rId13"/>
    <p:sldId id="292" r:id="rId14"/>
    <p:sldId id="293" r:id="rId15"/>
    <p:sldId id="294" r:id="rId16"/>
    <p:sldId id="267" r:id="rId17"/>
    <p:sldId id="297" r:id="rId18"/>
    <p:sldId id="262" r:id="rId19"/>
    <p:sldId id="260" r:id="rId2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Fira Sans Extra Condensed" panose="020F0502020204030204" pitchFamily="34" charset="0"/>
      <p:regular r:id="rId23"/>
      <p:bold r:id="rId24"/>
      <p:italic r:id="rId25"/>
      <p:boldItalic r:id="rId26"/>
    </p:embeddedFont>
    <p:embeddedFont>
      <p:font typeface="Fira Sans Extra Condensed SemiBold" panose="020B06030500000200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E92FFA-DA00-4544-97DD-D3A3B7F9F36C}">
  <a:tblStyle styleId="{F1E92FFA-DA00-4544-97DD-D3A3B7F9F3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>
      <p:cViewPr varScale="1">
        <p:scale>
          <a:sx n="120" d="100"/>
          <a:sy n="120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0.82</c:v>
                </c:pt>
                <c:pt idx="1">
                  <c:v>0.84</c:v>
                </c:pt>
                <c:pt idx="2">
                  <c:v>0.85</c:v>
                </c:pt>
                <c:pt idx="3">
                  <c:v>0.99</c:v>
                </c:pt>
                <c:pt idx="4">
                  <c:v>0.85</c:v>
                </c:pt>
                <c:pt idx="5">
                  <c:v>0.84</c:v>
                </c:pt>
                <c:pt idx="6">
                  <c:v>0.62</c:v>
                </c:pt>
                <c:pt idx="7">
                  <c:v>0.85</c:v>
                </c:pt>
                <c:pt idx="8">
                  <c:v>0.85</c:v>
                </c:pt>
                <c:pt idx="9">
                  <c:v>0.85</c:v>
                </c:pt>
                <c:pt idx="10">
                  <c:v>0.84</c:v>
                </c:pt>
                <c:pt idx="11">
                  <c:v>0.91</c:v>
                </c:pt>
                <c:pt idx="12">
                  <c:v>0.89</c:v>
                </c:pt>
                <c:pt idx="13">
                  <c:v>0.94</c:v>
                </c:pt>
                <c:pt idx="14">
                  <c:v>0.99</c:v>
                </c:pt>
                <c:pt idx="1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0.81</c:v>
                </c:pt>
                <c:pt idx="1">
                  <c:v>0.84</c:v>
                </c:pt>
                <c:pt idx="2">
                  <c:v>0.84</c:v>
                </c:pt>
                <c:pt idx="3">
                  <c:v>0.98</c:v>
                </c:pt>
                <c:pt idx="4">
                  <c:v>0.84</c:v>
                </c:pt>
                <c:pt idx="5">
                  <c:v>0.83</c:v>
                </c:pt>
                <c:pt idx="6">
                  <c:v>0.61</c:v>
                </c:pt>
                <c:pt idx="7">
                  <c:v>0.83</c:v>
                </c:pt>
                <c:pt idx="8">
                  <c:v>0.84</c:v>
                </c:pt>
                <c:pt idx="9">
                  <c:v>0.84</c:v>
                </c:pt>
                <c:pt idx="10">
                  <c:v>0.83</c:v>
                </c:pt>
                <c:pt idx="11">
                  <c:v>0.9</c:v>
                </c:pt>
                <c:pt idx="12">
                  <c:v>0.89</c:v>
                </c:pt>
                <c:pt idx="13">
                  <c:v>0.93</c:v>
                </c:pt>
                <c:pt idx="14">
                  <c:v>0.98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533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611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761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8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sz="2800" dirty="0" err="1"/>
              <a:t>RegressorComparator</a:t>
            </a:r>
            <a:endParaRPr sz="280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021080" y="4414255"/>
            <a:ext cx="312292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Daniele Russo - 0512109800</a:t>
            </a:r>
            <a:endParaRPr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 descr="Immagine che contiene testo, schermata, quadrato, Rettangolo&#10;&#10;Descrizione generata automaticamente">
            <a:extLst>
              <a:ext uri="{FF2B5EF4-FFF2-40B4-BE49-F238E27FC236}">
                <a16:creationId xmlns:a16="http://schemas.microsoft.com/office/drawing/2014/main" id="{39680A24-106C-D8BD-666D-A1787E7F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86" y="2442671"/>
            <a:ext cx="3290888" cy="263271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9"/>
            <a:ext cx="2343807" cy="402962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</a:t>
            </a:r>
            <a:r>
              <a:rPr lang="it-IT" sz="24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selection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073400"/>
            <a:ext cx="2808000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Come facciamo a rendere più comprensibile quali feature sono utili al nostro scopo?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341546EF-EBF4-9806-7910-9120B1821C88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00B7085F-F53F-6AD6-689B-55B1FBEC1D1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6ED4CF0B-FC5C-C95F-073F-44011A50B0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Matrice di correlazione</a:t>
            </a:r>
            <a:endParaRPr lang="it-IT" dirty="0">
              <a:solidFill>
                <a:schemeClr val="lt1"/>
              </a:solidFill>
            </a:endParaRPr>
          </a:p>
        </p:txBody>
      </p:sp>
      <p:pic>
        <p:nvPicPr>
          <p:cNvPr id="15" name="Segnaposto contenuto 4" descr="Immagine che contiene testo, schermata, Parallelo, Policromia&#10;&#10;Descrizione generata automaticamente">
            <a:extLst>
              <a:ext uri="{FF2B5EF4-FFF2-40B4-BE49-F238E27FC236}">
                <a16:creationId xmlns:a16="http://schemas.microsoft.com/office/drawing/2014/main" id="{2E738B29-87F1-E3E2-1E41-A6FF375EA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72" y="364391"/>
            <a:ext cx="2879328" cy="23034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F3E5F8AE-44DD-2DF0-B18D-4515CEC932D9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799B58A7-B26A-A2B6-EBA5-55FEEF0021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1782DCCB-17BF-8609-D816-6954B40B0F7D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4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BDD9-EF5E-66C5-2480-396522D1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61A2E4AB-14A5-E77C-F787-FA835A41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14" y="2740326"/>
            <a:ext cx="3625275" cy="217516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E2804C3-93D7-26E2-3398-423D2278C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9696"/>
            <a:ext cx="3657600" cy="219456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79530C89-D051-26F0-80E1-3C12C5C01829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655FF3-B232-7412-A1F1-C21F9743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8"/>
            <a:ext cx="2622142" cy="828161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valori Feature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FB2DA5-F78E-FF8F-8A5C-67367EFF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468649"/>
            <a:ext cx="2808000" cy="54844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it-IT" dirty="0"/>
              <a:t>Come facciamo a rendere più comprensibile la presenza di </a:t>
            </a:r>
            <a:r>
              <a:rPr lang="it-IT" dirty="0" err="1"/>
              <a:t>outlier</a:t>
            </a:r>
            <a:r>
              <a:rPr lang="it-IT" dirty="0"/>
              <a:t>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09579F8D-6305-25D7-CC16-D1FEC57C5C4E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2C7CE7CC-EE1D-4DF0-D3AC-10707970112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D0E80555-F319-A36D-05B9-AC7824892F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Pulizia </a:t>
            </a: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outlier</a:t>
            </a: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automatica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5C35E577-D518-E40C-479E-28A90B836B1A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A577EF35-044E-CC1D-1969-EBE97DFBDC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B18B25F1-9B62-071E-8090-A8F470F37C81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7" name="Google Shape;741;p23">
            <a:extLst>
              <a:ext uri="{FF2B5EF4-FFF2-40B4-BE49-F238E27FC236}">
                <a16:creationId xmlns:a16="http://schemas.microsoft.com/office/drawing/2014/main" id="{C527C589-87FA-D594-27F8-3ADB448C4E95}"/>
              </a:ext>
            </a:extLst>
          </p:cNvPr>
          <p:cNvSpPr/>
          <p:nvPr/>
        </p:nvSpPr>
        <p:spPr>
          <a:xfrm>
            <a:off x="2361662" y="3414763"/>
            <a:ext cx="696676" cy="6885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58;p23">
            <a:extLst>
              <a:ext uri="{FF2B5EF4-FFF2-40B4-BE49-F238E27FC236}">
                <a16:creationId xmlns:a16="http://schemas.microsoft.com/office/drawing/2014/main" id="{1FF6C5D5-AFB1-BBBB-C78E-7C5373A65D1A}"/>
              </a:ext>
            </a:extLst>
          </p:cNvPr>
          <p:cNvGrpSpPr/>
          <p:nvPr/>
        </p:nvGrpSpPr>
        <p:grpSpPr>
          <a:xfrm>
            <a:off x="2518938" y="3550758"/>
            <a:ext cx="407142" cy="402353"/>
            <a:chOff x="-44512325" y="3176075"/>
            <a:chExt cx="300900" cy="300900"/>
          </a:xfrm>
        </p:grpSpPr>
        <p:sp>
          <p:nvSpPr>
            <p:cNvPr id="9" name="Google Shape;759;p23">
              <a:extLst>
                <a:ext uri="{FF2B5EF4-FFF2-40B4-BE49-F238E27FC236}">
                  <a16:creationId xmlns:a16="http://schemas.microsoft.com/office/drawing/2014/main" id="{9A8AD22D-11FC-B378-BF9C-0B696F179AFA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0;p23">
              <a:extLst>
                <a:ext uri="{FF2B5EF4-FFF2-40B4-BE49-F238E27FC236}">
                  <a16:creationId xmlns:a16="http://schemas.microsoft.com/office/drawing/2014/main" id="{49622A9F-934B-6EAB-645C-7435D42EE339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1;p23">
              <a:extLst>
                <a:ext uri="{FF2B5EF4-FFF2-40B4-BE49-F238E27FC236}">
                  <a16:creationId xmlns:a16="http://schemas.microsoft.com/office/drawing/2014/main" id="{CDD4C45A-6B79-9167-7FED-FC97929DBF6C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9752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10100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Come possiamo capire quale normalizzazione utilizzare sui nostri dati?</a:t>
            </a:r>
          </a:p>
        </p:txBody>
      </p:sp>
      <p:sp>
        <p:nvSpPr>
          <p:cNvPr id="2" name="Google Shape;318;p16">
            <a:extLst>
              <a:ext uri="{FF2B5EF4-FFF2-40B4-BE49-F238E27FC236}">
                <a16:creationId xmlns:a16="http://schemas.microsoft.com/office/drawing/2014/main" id="{87151FCB-A77F-A004-30FB-747ADA928F4A}"/>
              </a:ext>
            </a:extLst>
          </p:cNvPr>
          <p:cNvSpPr/>
          <p:nvPr/>
        </p:nvSpPr>
        <p:spPr>
          <a:xfrm>
            <a:off x="99259" y="113713"/>
            <a:ext cx="596100" cy="59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scaling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783603" y="1923875"/>
            <a:ext cx="1287608" cy="65030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99260" y="2892831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Cerchiamo la migliore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16200000" flipH="1">
            <a:off x="862425" y="3477801"/>
            <a:ext cx="1129963" cy="65030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1752558" y="4195364"/>
            <a:ext cx="1150130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SVR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4572000" y="41176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572000" y="197170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333;p17">
            <a:extLst>
              <a:ext uri="{FF2B5EF4-FFF2-40B4-BE49-F238E27FC236}">
                <a16:creationId xmlns:a16="http://schemas.microsoft.com/office/drawing/2014/main" id="{AE15CB37-B3D4-A428-593D-05F978EF6E47}"/>
              </a:ext>
            </a:extLst>
          </p:cNvPr>
          <p:cNvSpPr/>
          <p:nvPr/>
        </p:nvSpPr>
        <p:spPr>
          <a:xfrm>
            <a:off x="4572000" y="3595317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Google Shape;2203;p43">
            <a:extLst>
              <a:ext uri="{FF2B5EF4-FFF2-40B4-BE49-F238E27FC236}">
                <a16:creationId xmlns:a16="http://schemas.microsoft.com/office/drawing/2014/main" id="{E053DA8E-F26C-775A-8623-1BE852C58803}"/>
              </a:ext>
            </a:extLst>
          </p:cNvPr>
          <p:cNvSpPr/>
          <p:nvPr/>
        </p:nvSpPr>
        <p:spPr>
          <a:xfrm>
            <a:off x="7643709" y="797091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None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5" name="Google Shape;2203;p43">
            <a:extLst>
              <a:ext uri="{FF2B5EF4-FFF2-40B4-BE49-F238E27FC236}">
                <a16:creationId xmlns:a16="http://schemas.microsoft.com/office/drawing/2014/main" id="{B17B8CF8-887C-E4CD-96E6-8BBD2C31DEBD}"/>
              </a:ext>
            </a:extLst>
          </p:cNvPr>
          <p:cNvSpPr/>
          <p:nvPr/>
        </p:nvSpPr>
        <p:spPr>
          <a:xfrm>
            <a:off x="7654140" y="2405850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MinMax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6" name="Google Shape;2203;p43">
            <a:extLst>
              <a:ext uri="{FF2B5EF4-FFF2-40B4-BE49-F238E27FC236}">
                <a16:creationId xmlns:a16="http://schemas.microsoft.com/office/drawing/2014/main" id="{E36D90A1-F7F4-EDEC-3F4F-86C86FDDD996}"/>
              </a:ext>
            </a:extLst>
          </p:cNvPr>
          <p:cNvSpPr/>
          <p:nvPr/>
        </p:nvSpPr>
        <p:spPr>
          <a:xfrm>
            <a:off x="7643709" y="4036134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37" name="Immagine 36" descr="Immagine che contiene diagramma, schermata, design&#10;&#10;Descrizione generata automaticamente">
            <a:extLst>
              <a:ext uri="{FF2B5EF4-FFF2-40B4-BE49-F238E27FC236}">
                <a16:creationId xmlns:a16="http://schemas.microsoft.com/office/drawing/2014/main" id="{5563B22D-E012-05C5-DC4E-B14ED8059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" t="8696" r="6865"/>
          <a:stretch/>
        </p:blipFill>
        <p:spPr>
          <a:xfrm>
            <a:off x="4766024" y="511819"/>
            <a:ext cx="1259901" cy="986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Immagine 38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5EF423AE-41FD-F373-C2A0-0E30F30F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r="6865"/>
          <a:stretch/>
        </p:blipFill>
        <p:spPr>
          <a:xfrm>
            <a:off x="6312808" y="471978"/>
            <a:ext cx="1259902" cy="10336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1" name="Immagine 40" descr="Immagine che contiene torre, grattacielo, schermata&#10;&#10;Descrizione generata automaticamente">
            <a:extLst>
              <a:ext uri="{FF2B5EF4-FFF2-40B4-BE49-F238E27FC236}">
                <a16:creationId xmlns:a16="http://schemas.microsoft.com/office/drawing/2014/main" id="{D0DCB901-01FB-71A9-52A5-179BD94F10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6" t="8794" r="7619"/>
          <a:stretch/>
        </p:blipFill>
        <p:spPr>
          <a:xfrm>
            <a:off x="4766024" y="2052674"/>
            <a:ext cx="1233716" cy="9693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3" name="Immagine 4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C799094-EBF3-AC56-9A5E-F034E595322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35" r="5566"/>
          <a:stretch/>
        </p:blipFill>
        <p:spPr>
          <a:xfrm>
            <a:off x="6326033" y="2084719"/>
            <a:ext cx="1233716" cy="924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" name="Immagine 44" descr="Immagine che contiene diagramma, schermata, Diagramma, linea&#10;&#10;Descrizione generata automaticamente">
            <a:extLst>
              <a:ext uri="{FF2B5EF4-FFF2-40B4-BE49-F238E27FC236}">
                <a16:creationId xmlns:a16="http://schemas.microsoft.com/office/drawing/2014/main" id="{C10B5A38-BB80-53E8-16C3-DB79C44DAA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6" t="7570" r="6681"/>
          <a:stretch/>
        </p:blipFill>
        <p:spPr>
          <a:xfrm>
            <a:off x="4713756" y="3672894"/>
            <a:ext cx="1350808" cy="1044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7" name="Immagine 46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1143725E-C5B1-AC9B-659F-47358E96DE8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55" r="5945"/>
          <a:stretch/>
        </p:blipFill>
        <p:spPr>
          <a:xfrm>
            <a:off x="6343514" y="3672894"/>
            <a:ext cx="1216235" cy="10169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2902688" y="1011810"/>
            <a:ext cx="1669312" cy="33561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2902688" y="2571750"/>
            <a:ext cx="1669312" cy="17961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" name="Google Shape;2199;p43">
            <a:extLst>
              <a:ext uri="{FF2B5EF4-FFF2-40B4-BE49-F238E27FC236}">
                <a16:creationId xmlns:a16="http://schemas.microsoft.com/office/drawing/2014/main" id="{65043727-1FB7-1E36-C97F-92FE3A8675F6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2902688" y="4195364"/>
            <a:ext cx="1669312" cy="1725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33709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4"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574500"/>
            <a:ext cx="2944573" cy="676232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dell’errore 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152" y="1128145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Capire la distribuzione degli errori residui è ottimo per valutare la bontà di adattamento di un modello di regressione</a:t>
            </a:r>
          </a:p>
        </p:txBody>
      </p:sp>
      <p:sp>
        <p:nvSpPr>
          <p:cNvPr id="7" name="Google Shape;308;p16">
            <a:extLst>
              <a:ext uri="{FF2B5EF4-FFF2-40B4-BE49-F238E27FC236}">
                <a16:creationId xmlns:a16="http://schemas.microsoft.com/office/drawing/2014/main" id="{12C3B5B0-29C3-005E-7743-B1D2EF1B3194}"/>
              </a:ext>
            </a:extLst>
          </p:cNvPr>
          <p:cNvSpPr/>
          <p:nvPr/>
        </p:nvSpPr>
        <p:spPr>
          <a:xfrm>
            <a:off x="190867" y="276450"/>
            <a:ext cx="596100" cy="59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diagramma, Diagramma, schermata&#10;&#10;Descrizione generata automaticamente">
            <a:extLst>
              <a:ext uri="{FF2B5EF4-FFF2-40B4-BE49-F238E27FC236}">
                <a16:creationId xmlns:a16="http://schemas.microsoft.com/office/drawing/2014/main" id="{F96135C9-8217-AF07-3510-136B15308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6" r="5645"/>
          <a:stretch/>
        </p:blipFill>
        <p:spPr>
          <a:xfrm>
            <a:off x="5192233" y="147328"/>
            <a:ext cx="2005647" cy="1698753"/>
          </a:xfrm>
          <a:prstGeom prst="rect">
            <a:avLst/>
          </a:prstGeom>
        </p:spPr>
      </p:pic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5278393" y="1872687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pic>
        <p:nvPicPr>
          <p:cNvPr id="13" name="Immagine 12" descr="Immagine che contiene diagramma, schermata, linea, Diagramma&#10;&#10;Descrizione generata automaticamente">
            <a:extLst>
              <a:ext uri="{FF2B5EF4-FFF2-40B4-BE49-F238E27FC236}">
                <a16:creationId xmlns:a16="http://schemas.microsoft.com/office/drawing/2014/main" id="{20D30CF0-38C9-8F16-4B78-1280891A0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r="5208"/>
          <a:stretch/>
        </p:blipFill>
        <p:spPr>
          <a:xfrm>
            <a:off x="6429639" y="2243470"/>
            <a:ext cx="2225444" cy="1863134"/>
          </a:xfrm>
          <a:prstGeom prst="rect">
            <a:avLst/>
          </a:prstGeom>
        </p:spPr>
      </p:pic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6669849" y="410660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18" name="Google Shape;2199;p43">
            <a:extLst>
              <a:ext uri="{FF2B5EF4-FFF2-40B4-BE49-F238E27FC236}">
                <a16:creationId xmlns:a16="http://schemas.microsoft.com/office/drawing/2014/main" id="{1D4CD4B5-C55C-C322-3248-8CE143080E5C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 rot="5400000">
            <a:off x="1530071" y="2352112"/>
            <a:ext cx="803637" cy="4086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CF94EF67-3D42-29E8-CD8E-D82FD2DF4CC0}"/>
              </a:ext>
            </a:extLst>
          </p:cNvPr>
          <p:cNvSpPr/>
          <p:nvPr/>
        </p:nvSpPr>
        <p:spPr>
          <a:xfrm>
            <a:off x="488917" y="2958258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Normalità degli errori</a:t>
            </a:r>
            <a:endParaRPr lang="it-IT" sz="1200" dirty="0">
              <a:solidFill>
                <a:schemeClr val="lt1"/>
              </a:solidFill>
            </a:endParaRPr>
          </a:p>
        </p:txBody>
      </p:sp>
      <p:pic>
        <p:nvPicPr>
          <p:cNvPr id="30" name="Immagine 29" descr="Immagine che contiene diagramma, testo, schermata, Diagramma&#10;&#10;Descrizione generata automaticamente">
            <a:extLst>
              <a:ext uri="{FF2B5EF4-FFF2-40B4-BE49-F238E27FC236}">
                <a16:creationId xmlns:a16="http://schemas.microsoft.com/office/drawing/2014/main" id="{36ED3BAB-AC6B-DDED-3C69-DD252937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537" y="2708266"/>
            <a:ext cx="2601164" cy="1950873"/>
          </a:xfrm>
          <a:prstGeom prst="rect">
            <a:avLst/>
          </a:prstGeom>
        </p:spPr>
      </p:pic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3746793" y="4624047"/>
            <a:ext cx="2002643" cy="273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43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654631"/>
            <a:ext cx="2944573" cy="408625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variazione errore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928" y="1034778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Consente di esaminare la distribuzione della variazione degli errori residui rispetto ai valori predetti dal modello.</a:t>
            </a:r>
          </a:p>
        </p:txBody>
      </p:sp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7139091" y="191585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4353707" y="307413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23" name="Google Shape;2199;p43">
            <a:extLst>
              <a:ext uri="{FF2B5EF4-FFF2-40B4-BE49-F238E27FC236}">
                <a16:creationId xmlns:a16="http://schemas.microsoft.com/office/drawing/2014/main" id="{26540F08-10C5-6989-7B1D-35023B1C7641}"/>
              </a:ext>
            </a:extLst>
          </p:cNvPr>
          <p:cNvCxnSpPr>
            <a:cxnSpLocks/>
            <a:stCxn id="5" idx="2"/>
            <a:endCxn id="28" idx="0"/>
          </p:cNvCxnSpPr>
          <p:nvPr/>
        </p:nvCxnSpPr>
        <p:spPr>
          <a:xfrm rot="5400000">
            <a:off x="1235767" y="2492112"/>
            <a:ext cx="1237940" cy="5629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" name="Google Shape;2203;p43">
            <a:extLst>
              <a:ext uri="{FF2B5EF4-FFF2-40B4-BE49-F238E27FC236}">
                <a16:creationId xmlns:a16="http://schemas.microsoft.com/office/drawing/2014/main" id="{3B304406-45F7-4B28-7CF0-32CA086AA490}"/>
              </a:ext>
            </a:extLst>
          </p:cNvPr>
          <p:cNvSpPr/>
          <p:nvPr/>
        </p:nvSpPr>
        <p:spPr>
          <a:xfrm>
            <a:off x="334613" y="3392561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Omoschedasticità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6901633" y="4415573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4" name="Google Shape;313;p16">
            <a:extLst>
              <a:ext uri="{FF2B5EF4-FFF2-40B4-BE49-F238E27FC236}">
                <a16:creationId xmlns:a16="http://schemas.microsoft.com/office/drawing/2014/main" id="{AF92341D-9A90-307F-E094-0EA65B179679}"/>
              </a:ext>
            </a:extLst>
          </p:cNvPr>
          <p:cNvSpPr/>
          <p:nvPr/>
        </p:nvSpPr>
        <p:spPr>
          <a:xfrm>
            <a:off x="238946" y="316516"/>
            <a:ext cx="596100" cy="59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0732CBF-2CB8-184D-EFF2-735DF1DA8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882" y="2569456"/>
            <a:ext cx="2364828" cy="1773621"/>
          </a:xfrm>
          <a:prstGeom prst="rect">
            <a:avLst/>
          </a:prstGeom>
        </p:spPr>
      </p:pic>
      <p:pic>
        <p:nvPicPr>
          <p:cNvPr id="21" name="Immagine 2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42004B89-67EC-8088-7E70-FAB034E9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31" y="1191413"/>
            <a:ext cx="2479099" cy="1859324"/>
          </a:xfrm>
          <a:prstGeom prst="rect">
            <a:avLst/>
          </a:prstGeom>
        </p:spPr>
      </p:pic>
      <p:pic>
        <p:nvPicPr>
          <p:cNvPr id="24" name="Immagine 2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9047A20B-0062-DCC9-F461-187B8A99B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233" y="105985"/>
            <a:ext cx="2364828" cy="17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5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performance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Validation</a:t>
              </a:r>
              <a:endParaRPr lang="it-IT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K-cross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validadion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</a:t>
              </a:r>
              <a:r>
                <a:rPr lang="en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statistici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Normalità del errore residuo [Shapiro-Wilk,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Kolmogorov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-Smirnov, Anderson-Darling]</a:t>
              </a:r>
            </a:p>
            <a:p>
              <a:pPr marL="320040" lvl="2" indent="-317500">
                <a:buSzPts val="1400"/>
                <a:buFont typeface="Roboto"/>
                <a:buChar char="●"/>
              </a:pP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Indipendeza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degli errori residui [Durbin-Watson]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4429981" y="1019677"/>
            <a:ext cx="1370029" cy="5325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4192664" y="1116152"/>
            <a:ext cx="174557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Report.txt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235962" y="683191"/>
            <a:ext cx="1010048" cy="27480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445774" y="1221399"/>
            <a:ext cx="1010048" cy="167160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02259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Google Shape;303;p16">
            <a:extLst>
              <a:ext uri="{FF2B5EF4-FFF2-40B4-BE49-F238E27FC236}">
                <a16:creationId xmlns:a16="http://schemas.microsoft.com/office/drawing/2014/main" id="{BE4F2A80-5610-F9B2-C271-D0762C1F1C2B}"/>
              </a:ext>
            </a:extLst>
          </p:cNvPr>
          <p:cNvSpPr/>
          <p:nvPr/>
        </p:nvSpPr>
        <p:spPr>
          <a:xfrm>
            <a:off x="99259" y="195475"/>
            <a:ext cx="596100" cy="5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695359" y="560117"/>
            <a:ext cx="2944573" cy="9436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Può essere utile avere un documento riassuntivo dove trovare tutto il necessario</a:t>
            </a:r>
          </a:p>
        </p:txBody>
      </p:sp>
      <p:pic>
        <p:nvPicPr>
          <p:cNvPr id="20" name="Immagine 19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E7F2B02C-9A2C-7681-A982-16930148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03" y="348075"/>
            <a:ext cx="2944573" cy="13432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688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6"/>
          <p:cNvGrpSpPr>
            <a:grpSpLocks noChangeAspect="1"/>
          </p:cNvGrpSpPr>
          <p:nvPr/>
        </p:nvGrpSpPr>
        <p:grpSpPr>
          <a:xfrm>
            <a:off x="6286776" y="2253672"/>
            <a:ext cx="2400215" cy="2478357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3;p17">
            <a:extLst>
              <a:ext uri="{FF2B5EF4-FFF2-40B4-BE49-F238E27FC236}">
                <a16:creationId xmlns:a16="http://schemas.microsoft.com/office/drawing/2014/main" id="{01D52393-F78B-D342-9252-910665D33B3B}"/>
              </a:ext>
            </a:extLst>
          </p:cNvPr>
          <p:cNvSpPr/>
          <p:nvPr/>
        </p:nvSpPr>
        <p:spPr>
          <a:xfrm>
            <a:off x="221581" y="373230"/>
            <a:ext cx="3061955" cy="1242919"/>
          </a:xfrm>
          <a:prstGeom prst="roundRect">
            <a:avLst>
              <a:gd name="adj" fmla="val 16667"/>
            </a:avLst>
          </a:prstGeom>
          <a:solidFill>
            <a:schemeClr val="tx2">
              <a:lumMod val="9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571DCF9F-3908-D665-E994-AC3858881E7A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7515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se non dovessimo essere pratici con il codice o con i dati?</a:t>
            </a:r>
          </a:p>
        </p:txBody>
      </p:sp>
      <p:sp>
        <p:nvSpPr>
          <p:cNvPr id="10" name="Google Shape;316;p16">
            <a:extLst>
              <a:ext uri="{FF2B5EF4-FFF2-40B4-BE49-F238E27FC236}">
                <a16:creationId xmlns:a16="http://schemas.microsoft.com/office/drawing/2014/main" id="{8B283C6A-CD0E-9259-9102-854D77690EAE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</a:p>
        </p:txBody>
      </p:sp>
      <p:sp>
        <p:nvSpPr>
          <p:cNvPr id="11" name="Google Shape;323;p16">
            <a:extLst>
              <a:ext uri="{FF2B5EF4-FFF2-40B4-BE49-F238E27FC236}">
                <a16:creationId xmlns:a16="http://schemas.microsoft.com/office/drawing/2014/main" id="{44A2D5AD-46D4-E39C-D55D-F29817E9934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3" name="Google Shape;2203;p43">
            <a:extLst>
              <a:ext uri="{FF2B5EF4-FFF2-40B4-BE49-F238E27FC236}">
                <a16:creationId xmlns:a16="http://schemas.microsoft.com/office/drawing/2014/main" id="{0187D21E-6B82-2588-8005-A0A5D6F8A463}"/>
              </a:ext>
            </a:extLst>
          </p:cNvPr>
          <p:cNvSpPr/>
          <p:nvPr/>
        </p:nvSpPr>
        <p:spPr>
          <a:xfrm>
            <a:off x="4740680" y="38107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MockUp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5" name="Connettore 7 14">
            <a:extLst>
              <a:ext uri="{FF2B5EF4-FFF2-40B4-BE49-F238E27FC236}">
                <a16:creationId xmlns:a16="http://schemas.microsoft.com/office/drawing/2014/main" id="{506D0F6F-8AE8-BB03-CCD5-83A625AE4A99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3283536" y="553641"/>
            <a:ext cx="1457144" cy="441049"/>
          </a:xfrm>
          <a:prstGeom prst="curvedConnector3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203;p43">
            <a:extLst>
              <a:ext uri="{FF2B5EF4-FFF2-40B4-BE49-F238E27FC236}">
                <a16:creationId xmlns:a16="http://schemas.microsoft.com/office/drawing/2014/main" id="{A9A42DB6-762A-333B-3D1A-3D169A61F3FE}"/>
              </a:ext>
            </a:extLst>
          </p:cNvPr>
          <p:cNvSpPr/>
          <p:nvPr/>
        </p:nvSpPr>
        <p:spPr>
          <a:xfrm>
            <a:off x="1277548" y="2165118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Implementazione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22" name="Immagine 21" descr="Immagine che contiene testo, schermata, design, navigazione&#10;&#10;Descrizione generata automaticamente">
            <a:extLst>
              <a:ext uri="{FF2B5EF4-FFF2-40B4-BE49-F238E27FC236}">
                <a16:creationId xmlns:a16="http://schemas.microsoft.com/office/drawing/2014/main" id="{CB90CE93-B7F9-5A10-7E7D-1B543D06F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85" y="1014324"/>
            <a:ext cx="2267806" cy="1581794"/>
          </a:xfrm>
          <a:prstGeom prst="rect">
            <a:avLst/>
          </a:prstGeom>
        </p:spPr>
      </p:pic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79CCE3BD-DDE6-4362-DD06-3A7DDB2ACD96}"/>
              </a:ext>
            </a:extLst>
          </p:cNvPr>
          <p:cNvCxnSpPr>
            <a:cxnSpLocks/>
            <a:stCxn id="13" idx="3"/>
            <a:endCxn id="22" idx="3"/>
          </p:cNvCxnSpPr>
          <p:nvPr/>
        </p:nvCxnSpPr>
        <p:spPr>
          <a:xfrm flipH="1">
            <a:off x="6413791" y="553641"/>
            <a:ext cx="332877" cy="1251580"/>
          </a:xfrm>
          <a:prstGeom prst="curvedConnector3">
            <a:avLst>
              <a:gd name="adj1" fmla="val -140816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7 26">
            <a:extLst>
              <a:ext uri="{FF2B5EF4-FFF2-40B4-BE49-F238E27FC236}">
                <a16:creationId xmlns:a16="http://schemas.microsoft.com/office/drawing/2014/main" id="{1B229401-F068-2D93-1237-8AC9A8F46D36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0800000" flipV="1">
            <a:off x="2280543" y="1805220"/>
            <a:ext cx="1865443" cy="359897"/>
          </a:xfrm>
          <a:prstGeom prst="curvedConnector2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magine 30">
            <a:extLst>
              <a:ext uri="{FF2B5EF4-FFF2-40B4-BE49-F238E27FC236}">
                <a16:creationId xmlns:a16="http://schemas.microsoft.com/office/drawing/2014/main" id="{88C13511-439D-FC5C-6C53-634A5217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23" y="2869612"/>
            <a:ext cx="2642807" cy="2060253"/>
          </a:xfrm>
          <a:prstGeom prst="rect">
            <a:avLst/>
          </a:prstGeom>
        </p:spPr>
      </p:pic>
      <p:cxnSp>
        <p:nvCxnSpPr>
          <p:cNvPr id="32" name="Connettore 7 31">
            <a:extLst>
              <a:ext uri="{FF2B5EF4-FFF2-40B4-BE49-F238E27FC236}">
                <a16:creationId xmlns:a16="http://schemas.microsoft.com/office/drawing/2014/main" id="{88B043B0-AEED-24B6-A6AE-D108B1520559}"/>
              </a:ext>
            </a:extLst>
          </p:cNvPr>
          <p:cNvCxnSpPr>
            <a:cxnSpLocks/>
            <a:stCxn id="18" idx="2"/>
            <a:endCxn id="31" idx="1"/>
          </p:cNvCxnSpPr>
          <p:nvPr/>
        </p:nvCxnSpPr>
        <p:spPr>
          <a:xfrm rot="5400000">
            <a:off x="1501993" y="3121190"/>
            <a:ext cx="1389480" cy="167619"/>
          </a:xfrm>
          <a:prstGeom prst="curvedConnector4">
            <a:avLst>
              <a:gd name="adj1" fmla="val 12931"/>
              <a:gd name="adj2" fmla="val 842517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F547EC-1B77-E954-BC9B-11280456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AAA2336-71C1-214B-0F6C-37F3AE300C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771600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BE2AA38-6C19-B5EF-A2C3-B5EB546DFA23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306C0C0E-A66A-D2A5-5D55-AEAB22703E9D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4B97E2BE-6C59-D1DB-AD2B-DF4FC71882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D5906116-EEF4-4DE3-846A-5F42182435D4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1F35D977-1964-A93C-9A17-327E24CB7B0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2D43C32A-14B5-2A44-D155-E3EB0ED5D979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DD508253-C76A-E0DB-9499-92B577EEB15C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079D9CCD-A779-5698-C919-5E14C57951E6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8C628158-AFE4-5FF7-DC81-B25B80DA26F2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C6D57A6F-023F-F7C9-DDC3-BF60ACBC9FBB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A1A0C867-F8F8-7271-BF95-AF91A38306B8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11EBFC56-C6C5-77CF-11BE-EBE5F254785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F6F64250-4A9D-52E1-F007-008649AAE651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05AA4A70-AB9B-966F-92C6-7C3A901E5F08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C0BA2CAA-4355-C748-11DB-716E259DD1CE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B79E8399-FC24-4279-FF24-735886145DB9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BB84A8BF-5234-84C7-4BA8-DADC3B7712DA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681F4A00-E306-0765-3C40-2472D43FC77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588208DF-8A8B-F5D7-B7F3-06CB8B0B413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43DE6D7F-DB53-08C0-C45E-F59955BD4257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385C2BA2-68DC-940E-A223-8AED6FC8B889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23C2BE16-AFF3-A182-3DC5-F26E8964271D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9A63965F-A657-1FDC-D82C-6E69699B6A6A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29E5F330-50A9-7261-DD38-5A32C07CE23A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6A1CFC61-5071-C89F-2603-BB48AB671581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B31EB013-1734-FAC6-022D-FCE361E15A0A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9FCC751C-649D-E1D5-EE42-ECF715164EBD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BE2F2132-C535-BA14-B5A3-1387C75BEC20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4E8726C-18B3-A649-83A2-BE4C5EC744D9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8BC40842-E91D-B150-7BA2-B7E099F83970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F64F5149-B292-2C21-99A5-A74031BF33D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6B00C1E5-C0D4-2D6B-DBED-20D7648CA0BA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DEDA0374-119F-8A29-8537-97B96AF5AB91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C1EC77FF-DEBD-76FF-8FD9-22D2D48F31EA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6A5E68CF-3D70-F15B-CD86-A69ACBA2184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056B2D08-F2F5-2FC6-A089-244DA9BE5F84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5110DE6E-93A3-C68A-A2FA-04C32E886948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36630C44-0F75-52A7-4049-FD98D88A6957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97CB0532-E22B-4D75-AA53-B203CECCEEA5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FB545B6E-3D7C-8681-475F-C1FEC2BCA0F3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7C6D6F6A-450D-8D19-9401-8CD54F8BED10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0A411316-38C8-7A7D-0C2D-BE2CD477D832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45515930-983B-1F97-5BFA-259AF302D415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F2188B4B-C1F6-47C6-906A-0E5A791C145D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DCD19DC0-1C49-156D-145B-A5F4C34972CA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0540CC6C-1131-63F1-19C2-C470F12251A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591B02AC-7836-249C-7BCC-769498A76AA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B2AA8BD1-24CB-0D35-A5BB-83B149BA6D99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BFF9947B-0640-4BF6-5504-2500183D195F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B0857D02-E652-A406-3BED-286787AE88F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F7D66F77-0862-C9D8-49BE-22980F501006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34FDEFF0-2A2F-9A5D-E62C-79DCEDD3A0A7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D2FC5912-BAD4-8345-6543-66A6F6F45857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1CFF2D72-DE33-8087-B8AC-F1CF7A23DDF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E393E791-BD9D-6B2A-D942-48B5182974A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3B8CC026-5868-2E0B-8743-07EBCB44BC1E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6C7B6DC8-6FCA-5369-3FAE-4F37B570E7D4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12D21C97-489C-DE6A-70CD-D6A5E1C35FD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16097545-740D-7FC5-ABBE-1DC8C56CADD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C4D8BF74-B8F9-BCD7-B900-573E458BEDC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4529893E-4B94-6856-F007-BD11EE8D26C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E7C47D-560F-0ABA-0E1D-5D2C026FCA14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4459523-B398-627A-6376-8685E2229EE8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C2984A53-C8AD-1173-B325-C73C3C66174A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F680D6C3-A7D1-B686-8DB6-73FD2D75876D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755CBB1E-C7A9-2906-B581-9E3D5AE9DED6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2697E83A-7031-0D64-330C-4982E8C57EE4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66660669-CD29-4BD3-9ACC-4504A594353C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C891587B-0B3B-43C6-3718-C68960E8FBF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6204590F-E1C6-9343-C41D-FDA90A6E8DD2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7E13247F-70CD-DEEC-2A33-42BE930C4F14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31BE37F5-7F81-2A42-6BD9-270A279D65BB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78BB8963-BBFD-52AD-8973-9FFD10AB5F76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B1974761-FC20-04E0-0ECC-33E825E589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DA0702B5-5E5F-1610-AAE1-B433FF4BBD9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789FD29-2E9E-6878-2BB9-95E741A24BBE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51264756-A2F6-779D-0650-ED32172F1709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AA56E0DA-F7C6-2161-A629-060A4F628C94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64D1A80D-0B24-8AD4-95AF-C8C4FA0C6381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3C1AA50F-EDD2-2B46-FBA1-13679C8DF4DD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ACED3604-D8A0-E4CA-2F5C-FAFB31FE9A14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B885709B-DA12-B2E5-3BC9-7575A9E5B2C2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2202E8FB-DEC5-2F34-C1E0-378BDE99047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F988C56C-C2D8-A0A3-1D85-DFA328BB81E8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0D875130-2B13-E16B-0CB8-8BD755BAF029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6C4FC568-BE30-5A18-6A56-4889C65B627A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E251E375-8740-31C7-D55D-7DCEFF22EA51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692EB31B-F174-3813-79D6-E4C207D52A98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AC1A044A-AB6B-8FE1-7DC9-2A94778EF0D8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DBAB2564-65EB-E07C-07E9-F596F77F2952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90931F71-8745-236B-C856-E3878E07F365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CA868C1D-9754-800F-BE0D-1520105F811E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B185EF6B-5A6F-18E5-A447-9AA33B62ACB4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7A2D8ADD-D223-A063-2004-DF3F421810F5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02978D4-4EEF-A615-062D-E88198C2D23D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21730C4C-04E9-8246-79D8-E0F70B9A7811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29F993A7-02A9-D400-D485-48B81FF48DC7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DC9EE3EE-4D88-DBEE-B07C-E124D3BEFC20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388CE2BC-3C41-0B64-2DAC-FD6442DA0CD0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4C34D8CD-E9BD-1803-E653-F05EE721535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C580EA18-29EA-CD75-8750-A46A7EEB7FF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6ECF0B4D-15D3-044C-2842-173D3F3235A6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801BFAC1-235E-ED8F-F9F9-95F59C0DA011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5FAF933F-553C-6272-F33D-E1AA4D01099B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B9071F43-0233-A5D1-4440-722CFCB02CDE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6D12AFB7-0B91-C2FA-2146-C82F3C3CD27C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0CFA8379-4EEB-D799-BF10-2301DC315B89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41C26FB1-9B45-555E-9A5A-9C03BCB608E3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523C9FC4-2678-387B-850A-3EDF10CAAAA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2E5224CC-1117-07AA-4A0E-1EE84B4D8A04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85EBF45F-520B-CF65-DA69-7AC4181ED59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E2DCDC1F-76FE-FE83-264B-447EC3C986FA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61A2102E-87DE-BA90-FC78-736BD6B95C05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D4E60E1E-9ACB-87D3-EA3E-AC2CCE7063FE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073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216559" y="719541"/>
            <a:ext cx="3568632" cy="1588581"/>
            <a:chOff x="476700" y="1036100"/>
            <a:chExt cx="3003419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767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804046" y="1311425"/>
              <a:ext cx="676073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19818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 e miglioramenti</a:t>
            </a:r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648173" y="560941"/>
            <a:ext cx="2943277" cy="1676134"/>
            <a:chOff x="4648173" y="1235903"/>
            <a:chExt cx="2943277" cy="861264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620755"/>
              <a:ext cx="604500" cy="2951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648173" y="1235903"/>
              <a:ext cx="1981200" cy="861264"/>
              <a:chOff x="6053048" y="658236"/>
              <a:chExt cx="1981200" cy="861264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48" y="6582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Output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6053048" y="858568"/>
                <a:ext cx="1981200" cy="6609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Con questo progetto viene ancora lasciata interpretazione all’utilizzatore, sarebbe meglio restituire il miglior algoritmo. Inoltre si potrebbe ampliare la GUI gestendo le varie fasi in maniera interattiva.</a:t>
                </a: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20170" y="2511658"/>
            <a:ext cx="2943728" cy="836378"/>
            <a:chOff x="3485672" y="2444463"/>
            <a:chExt cx="2943728" cy="836378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5672" y="2444463"/>
              <a:ext cx="1981655" cy="836378"/>
              <a:chOff x="6052597" y="700371"/>
              <a:chExt cx="1981655" cy="836378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Metriche</a:t>
                </a: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2597" y="965139"/>
                <a:ext cx="1981200" cy="57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Aggiunta metriche temporali: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Fit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Score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187635" y="3723091"/>
            <a:ext cx="3207592" cy="872694"/>
            <a:chOff x="3433152" y="2455728"/>
            <a:chExt cx="3207592" cy="872694"/>
          </a:xfrm>
        </p:grpSpPr>
        <p:sp>
          <p:nvSpPr>
            <p:cNvPr id="617" name="Google Shape;617;p21"/>
            <p:cNvSpPr/>
            <p:nvPr/>
          </p:nvSpPr>
          <p:spPr>
            <a:xfrm>
              <a:off x="6039786" y="2477850"/>
              <a:ext cx="600958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33152" y="2455728"/>
              <a:ext cx="2431642" cy="872694"/>
              <a:chOff x="6000077" y="711636"/>
              <a:chExt cx="2431642" cy="872694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00077" y="7116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Normalizzazioni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03758" y="1019846"/>
                <a:ext cx="2427961" cy="5644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Prendere in considerazione altre modi di normalizzare i dati.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[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Robust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Scaler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, Quantile Transformer]</a:t>
                </a:r>
                <a:r>
                  <a:rPr lang="it-IT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</a:p>
            </p:txBody>
          </p:sp>
        </p:grpSp>
      </p:grpSp>
      <p:cxnSp>
        <p:nvCxnSpPr>
          <p:cNvPr id="627" name="Google Shape;627;p21"/>
          <p:cNvCxnSpPr>
            <a:cxnSpLocks/>
            <a:stCxn id="617" idx="6"/>
            <a:endCxn id="612" idx="4"/>
          </p:cNvCxnSpPr>
          <p:nvPr/>
        </p:nvCxnSpPr>
        <p:spPr>
          <a:xfrm flipV="1">
            <a:off x="4395227" y="3149545"/>
            <a:ext cx="1466421" cy="89791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cxnSpLocks/>
            <a:stCxn id="612" idx="6"/>
            <a:endCxn id="607" idx="4"/>
          </p:cNvCxnSpPr>
          <p:nvPr/>
        </p:nvCxnSpPr>
        <p:spPr>
          <a:xfrm flipV="1">
            <a:off x="6163898" y="1884354"/>
            <a:ext cx="1125302" cy="9629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1" name="Google Shape;631;p21"/>
          <p:cNvSpPr txBox="1"/>
          <p:nvPr/>
        </p:nvSpPr>
        <p:spPr>
          <a:xfrm>
            <a:off x="457198" y="844426"/>
            <a:ext cx="2476998" cy="129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Credo che sia un ottima base per capire quali algoritmi sia più promettenti, possiamo comunque proporre alcune migliorie:</a:t>
            </a:r>
          </a:p>
        </p:txBody>
      </p:sp>
      <p:grpSp>
        <p:nvGrpSpPr>
          <p:cNvPr id="2" name="Google Shape;1036;p27">
            <a:extLst>
              <a:ext uri="{FF2B5EF4-FFF2-40B4-BE49-F238E27FC236}">
                <a16:creationId xmlns:a16="http://schemas.microsoft.com/office/drawing/2014/main" id="{1BF15B9D-C766-B0A8-6017-19E15FD825C6}"/>
              </a:ext>
            </a:extLst>
          </p:cNvPr>
          <p:cNvGrpSpPr/>
          <p:nvPr/>
        </p:nvGrpSpPr>
        <p:grpSpPr>
          <a:xfrm>
            <a:off x="3245268" y="1300667"/>
            <a:ext cx="274536" cy="358888"/>
            <a:chOff x="5646262" y="2290545"/>
            <a:chExt cx="249578" cy="358888"/>
          </a:xfrm>
        </p:grpSpPr>
        <p:sp>
          <p:nvSpPr>
            <p:cNvPr id="3" name="Google Shape;1037;p27">
              <a:extLst>
                <a:ext uri="{FF2B5EF4-FFF2-40B4-BE49-F238E27FC236}">
                  <a16:creationId xmlns:a16="http://schemas.microsoft.com/office/drawing/2014/main" id="{32A9C7DC-4E46-8AE5-809B-B91BCF6006C5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038;p27">
              <a:extLst>
                <a:ext uri="{FF2B5EF4-FFF2-40B4-BE49-F238E27FC236}">
                  <a16:creationId xmlns:a16="http://schemas.microsoft.com/office/drawing/2014/main" id="{178A018C-4B4D-D9BC-8558-CA5753B755E5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2220848" y="2146689"/>
            <a:ext cx="4687569" cy="843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Grazie dell’attenzione</a:t>
            </a:r>
          </a:p>
        </p:txBody>
      </p:sp>
      <p:grpSp>
        <p:nvGrpSpPr>
          <p:cNvPr id="545" name="Google Shape;1789;p36">
            <a:extLst>
              <a:ext uri="{FF2B5EF4-FFF2-40B4-BE49-F238E27FC236}">
                <a16:creationId xmlns:a16="http://schemas.microsoft.com/office/drawing/2014/main" id="{EBC29BCD-9C87-F676-A3BD-643A2A237DC4}"/>
              </a:ext>
            </a:extLst>
          </p:cNvPr>
          <p:cNvGrpSpPr>
            <a:grpSpLocks noChangeAspect="1"/>
          </p:cNvGrpSpPr>
          <p:nvPr/>
        </p:nvGrpSpPr>
        <p:grpSpPr>
          <a:xfrm>
            <a:off x="1157575" y="213053"/>
            <a:ext cx="1754216" cy="2536818"/>
            <a:chOff x="3346589" y="1035541"/>
            <a:chExt cx="2550136" cy="3687818"/>
          </a:xfrm>
        </p:grpSpPr>
        <p:grpSp>
          <p:nvGrpSpPr>
            <p:cNvPr id="546" name="Google Shape;1790;p36">
              <a:extLst>
                <a:ext uri="{FF2B5EF4-FFF2-40B4-BE49-F238E27FC236}">
                  <a16:creationId xmlns:a16="http://schemas.microsoft.com/office/drawing/2014/main" id="{7B69E23C-CBA6-7E54-6B31-3FA73F3DB8EE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549" name="Google Shape;1791;p36">
                <a:extLst>
                  <a:ext uri="{FF2B5EF4-FFF2-40B4-BE49-F238E27FC236}">
                    <a16:creationId xmlns:a16="http://schemas.microsoft.com/office/drawing/2014/main" id="{5C288D9D-DAB0-69B8-15F4-BC408DA78D7D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792;p36">
                <a:extLst>
                  <a:ext uri="{FF2B5EF4-FFF2-40B4-BE49-F238E27FC236}">
                    <a16:creationId xmlns:a16="http://schemas.microsoft.com/office/drawing/2014/main" id="{1E98DB24-829B-D871-EE2E-EEEFB9D41451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793;p36">
                <a:extLst>
                  <a:ext uri="{FF2B5EF4-FFF2-40B4-BE49-F238E27FC236}">
                    <a16:creationId xmlns:a16="http://schemas.microsoft.com/office/drawing/2014/main" id="{1A9B8EB7-5B7C-646A-C37C-0DA888B0845E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794;p36">
                <a:extLst>
                  <a:ext uri="{FF2B5EF4-FFF2-40B4-BE49-F238E27FC236}">
                    <a16:creationId xmlns:a16="http://schemas.microsoft.com/office/drawing/2014/main" id="{148451B7-D069-80A1-BE13-6532E4C8A9B0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795;p36">
                <a:extLst>
                  <a:ext uri="{FF2B5EF4-FFF2-40B4-BE49-F238E27FC236}">
                    <a16:creationId xmlns:a16="http://schemas.microsoft.com/office/drawing/2014/main" id="{0A2CBA1D-DC3C-F138-4B80-91F7356A4172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796;p36">
                <a:extLst>
                  <a:ext uri="{FF2B5EF4-FFF2-40B4-BE49-F238E27FC236}">
                    <a16:creationId xmlns:a16="http://schemas.microsoft.com/office/drawing/2014/main" id="{3963F1E0-2B5C-72FF-F0B5-E7EE710C79CE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1797;p36">
                <a:extLst>
                  <a:ext uri="{FF2B5EF4-FFF2-40B4-BE49-F238E27FC236}">
                    <a16:creationId xmlns:a16="http://schemas.microsoft.com/office/drawing/2014/main" id="{D850550C-31D7-5644-4C54-297454E71C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1798;p36">
                <a:extLst>
                  <a:ext uri="{FF2B5EF4-FFF2-40B4-BE49-F238E27FC236}">
                    <a16:creationId xmlns:a16="http://schemas.microsoft.com/office/drawing/2014/main" id="{26B7900B-0297-74F4-4504-D8C8D19D9219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1799;p36">
                <a:extLst>
                  <a:ext uri="{FF2B5EF4-FFF2-40B4-BE49-F238E27FC236}">
                    <a16:creationId xmlns:a16="http://schemas.microsoft.com/office/drawing/2014/main" id="{1842C488-C25C-5280-3C04-093B6A116465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1800;p36">
                <a:extLst>
                  <a:ext uri="{FF2B5EF4-FFF2-40B4-BE49-F238E27FC236}">
                    <a16:creationId xmlns:a16="http://schemas.microsoft.com/office/drawing/2014/main" id="{28525F53-0D3D-EFA2-81DF-514C4D730DBC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1801;p36">
                <a:extLst>
                  <a:ext uri="{FF2B5EF4-FFF2-40B4-BE49-F238E27FC236}">
                    <a16:creationId xmlns:a16="http://schemas.microsoft.com/office/drawing/2014/main" id="{032E641F-E166-0B69-8613-38C455F48524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1802;p36">
                <a:extLst>
                  <a:ext uri="{FF2B5EF4-FFF2-40B4-BE49-F238E27FC236}">
                    <a16:creationId xmlns:a16="http://schemas.microsoft.com/office/drawing/2014/main" id="{231A362E-84F7-C9A8-C7A4-649F1930C9FB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1803;p36">
                <a:extLst>
                  <a:ext uri="{FF2B5EF4-FFF2-40B4-BE49-F238E27FC236}">
                    <a16:creationId xmlns:a16="http://schemas.microsoft.com/office/drawing/2014/main" id="{00DAF98D-CD1A-C8A9-E3FD-6958B8AA0200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1804;p36">
                <a:extLst>
                  <a:ext uri="{FF2B5EF4-FFF2-40B4-BE49-F238E27FC236}">
                    <a16:creationId xmlns:a16="http://schemas.microsoft.com/office/drawing/2014/main" id="{B84766D8-3AF5-735C-7A0F-9B7FA29BCDA3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1805;p36">
                <a:extLst>
                  <a:ext uri="{FF2B5EF4-FFF2-40B4-BE49-F238E27FC236}">
                    <a16:creationId xmlns:a16="http://schemas.microsoft.com/office/drawing/2014/main" id="{0D1AC3A1-4C20-2FFE-BB4D-4D6B06A98427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1806;p36">
                <a:extLst>
                  <a:ext uri="{FF2B5EF4-FFF2-40B4-BE49-F238E27FC236}">
                    <a16:creationId xmlns:a16="http://schemas.microsoft.com/office/drawing/2014/main" id="{C266AE73-BDFD-EC2E-BF69-916F5A9EAA16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1807;p36">
                <a:extLst>
                  <a:ext uri="{FF2B5EF4-FFF2-40B4-BE49-F238E27FC236}">
                    <a16:creationId xmlns:a16="http://schemas.microsoft.com/office/drawing/2014/main" id="{56FC64CD-EE33-C3A6-13D0-1BBC889DC8F4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1808;p36">
                <a:extLst>
                  <a:ext uri="{FF2B5EF4-FFF2-40B4-BE49-F238E27FC236}">
                    <a16:creationId xmlns:a16="http://schemas.microsoft.com/office/drawing/2014/main" id="{34E6415A-BF01-3660-E65C-C67CA46E2F77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1809;p36">
                <a:extLst>
                  <a:ext uri="{FF2B5EF4-FFF2-40B4-BE49-F238E27FC236}">
                    <a16:creationId xmlns:a16="http://schemas.microsoft.com/office/drawing/2014/main" id="{5EE52F4C-9B06-4F3F-EE9C-2D1676650E0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810;p36">
                <a:extLst>
                  <a:ext uri="{FF2B5EF4-FFF2-40B4-BE49-F238E27FC236}">
                    <a16:creationId xmlns:a16="http://schemas.microsoft.com/office/drawing/2014/main" id="{B5A45157-15A4-0EA4-0143-67DFFD0F1D62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1811;p36">
                <a:extLst>
                  <a:ext uri="{FF2B5EF4-FFF2-40B4-BE49-F238E27FC236}">
                    <a16:creationId xmlns:a16="http://schemas.microsoft.com/office/drawing/2014/main" id="{3D0697B6-AFF4-92DC-13FD-42F1B7EE2AB5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812;p36">
                <a:extLst>
                  <a:ext uri="{FF2B5EF4-FFF2-40B4-BE49-F238E27FC236}">
                    <a16:creationId xmlns:a16="http://schemas.microsoft.com/office/drawing/2014/main" id="{D5CCE2F6-B38A-2C2D-48E5-1894C807C2CC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1813;p36">
                <a:extLst>
                  <a:ext uri="{FF2B5EF4-FFF2-40B4-BE49-F238E27FC236}">
                    <a16:creationId xmlns:a16="http://schemas.microsoft.com/office/drawing/2014/main" id="{06273E14-7EAA-E0E9-0351-FCD0392CA5CE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1814;p36">
                <a:extLst>
                  <a:ext uri="{FF2B5EF4-FFF2-40B4-BE49-F238E27FC236}">
                    <a16:creationId xmlns:a16="http://schemas.microsoft.com/office/drawing/2014/main" id="{2844BBD0-557B-C45A-D3FA-1E0C28FB735C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815;p36">
                <a:extLst>
                  <a:ext uri="{FF2B5EF4-FFF2-40B4-BE49-F238E27FC236}">
                    <a16:creationId xmlns:a16="http://schemas.microsoft.com/office/drawing/2014/main" id="{6DEBF45F-6CAD-36D7-7385-796E6D1A4FE5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1816;p36">
                <a:extLst>
                  <a:ext uri="{FF2B5EF4-FFF2-40B4-BE49-F238E27FC236}">
                    <a16:creationId xmlns:a16="http://schemas.microsoft.com/office/drawing/2014/main" id="{868F2A5B-38A0-BA15-8552-86FBA6A3F5AC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1817;p36">
                <a:extLst>
                  <a:ext uri="{FF2B5EF4-FFF2-40B4-BE49-F238E27FC236}">
                    <a16:creationId xmlns:a16="http://schemas.microsoft.com/office/drawing/2014/main" id="{E97131B2-86FA-3FAF-5C9E-017FBEDEDE8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818;p36">
                <a:extLst>
                  <a:ext uri="{FF2B5EF4-FFF2-40B4-BE49-F238E27FC236}">
                    <a16:creationId xmlns:a16="http://schemas.microsoft.com/office/drawing/2014/main" id="{A51F56F3-5358-7317-C0F0-F1824FCA578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819;p36">
                <a:extLst>
                  <a:ext uri="{FF2B5EF4-FFF2-40B4-BE49-F238E27FC236}">
                    <a16:creationId xmlns:a16="http://schemas.microsoft.com/office/drawing/2014/main" id="{5F15B2C1-E07A-491C-E36B-E240AA638876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820;p36">
                <a:extLst>
                  <a:ext uri="{FF2B5EF4-FFF2-40B4-BE49-F238E27FC236}">
                    <a16:creationId xmlns:a16="http://schemas.microsoft.com/office/drawing/2014/main" id="{9029F4A2-2B72-0AFE-6C7B-1F4EA60BA7E4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821;p36">
                <a:extLst>
                  <a:ext uri="{FF2B5EF4-FFF2-40B4-BE49-F238E27FC236}">
                    <a16:creationId xmlns:a16="http://schemas.microsoft.com/office/drawing/2014/main" id="{BD84139D-CC95-B9C7-731E-CADBFC8B92C9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1822;p36">
                <a:extLst>
                  <a:ext uri="{FF2B5EF4-FFF2-40B4-BE49-F238E27FC236}">
                    <a16:creationId xmlns:a16="http://schemas.microsoft.com/office/drawing/2014/main" id="{502082DB-5FF5-84A8-C172-3C0D147F68D1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1823;p36">
                <a:extLst>
                  <a:ext uri="{FF2B5EF4-FFF2-40B4-BE49-F238E27FC236}">
                    <a16:creationId xmlns:a16="http://schemas.microsoft.com/office/drawing/2014/main" id="{65988AEA-6E7A-3A6E-E468-AC0AE153FE45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1824;p36">
                <a:extLst>
                  <a:ext uri="{FF2B5EF4-FFF2-40B4-BE49-F238E27FC236}">
                    <a16:creationId xmlns:a16="http://schemas.microsoft.com/office/drawing/2014/main" id="{48DBEEE2-46C1-8728-DFCC-5B7134EDED1D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1825;p36">
                <a:extLst>
                  <a:ext uri="{FF2B5EF4-FFF2-40B4-BE49-F238E27FC236}">
                    <a16:creationId xmlns:a16="http://schemas.microsoft.com/office/drawing/2014/main" id="{3AE24975-D2EF-48AD-93EA-B6E6FBA5DEB7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1826;p36">
              <a:extLst>
                <a:ext uri="{FF2B5EF4-FFF2-40B4-BE49-F238E27FC236}">
                  <a16:creationId xmlns:a16="http://schemas.microsoft.com/office/drawing/2014/main" id="{055C3067-8252-7A08-C3BC-FE2F72A736DD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827;p36">
              <a:extLst>
                <a:ext uri="{FF2B5EF4-FFF2-40B4-BE49-F238E27FC236}">
                  <a16:creationId xmlns:a16="http://schemas.microsoft.com/office/drawing/2014/main" id="{EE97EF3D-4CAE-3396-E71C-07F5AA21D577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CasellaDiTesto 583">
            <a:extLst>
              <a:ext uri="{FF2B5EF4-FFF2-40B4-BE49-F238E27FC236}">
                <a16:creationId xmlns:a16="http://schemas.microsoft.com/office/drawing/2014/main" id="{0EE48FC2-1CA2-574E-78C2-161BE30D2351}"/>
              </a:ext>
            </a:extLst>
          </p:cNvPr>
          <p:cNvSpPr txBox="1"/>
          <p:nvPr/>
        </p:nvSpPr>
        <p:spPr>
          <a:xfrm>
            <a:off x="2469823" y="6598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85" name="CasellaDiTesto 584">
            <a:extLst>
              <a:ext uri="{FF2B5EF4-FFF2-40B4-BE49-F238E27FC236}">
                <a16:creationId xmlns:a16="http://schemas.microsoft.com/office/drawing/2014/main" id="{6706E3D9-D3BA-6AC6-47AA-81754E197C1E}"/>
              </a:ext>
            </a:extLst>
          </p:cNvPr>
          <p:cNvSpPr txBox="1"/>
          <p:nvPr/>
        </p:nvSpPr>
        <p:spPr>
          <a:xfrm>
            <a:off x="2130458" y="4901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588" name="Google Shape;1564;p33">
            <a:extLst>
              <a:ext uri="{FF2B5EF4-FFF2-40B4-BE49-F238E27FC236}">
                <a16:creationId xmlns:a16="http://schemas.microsoft.com/office/drawing/2014/main" id="{35870896-50EA-4769-2A26-4A2A3E9F5BE5}"/>
              </a:ext>
            </a:extLst>
          </p:cNvPr>
          <p:cNvGrpSpPr/>
          <p:nvPr/>
        </p:nvGrpSpPr>
        <p:grpSpPr>
          <a:xfrm>
            <a:off x="5788467" y="985873"/>
            <a:ext cx="1678246" cy="3165373"/>
            <a:chOff x="3161760" y="1088175"/>
            <a:chExt cx="1931905" cy="3643804"/>
          </a:xfrm>
        </p:grpSpPr>
        <p:sp>
          <p:nvSpPr>
            <p:cNvPr id="589" name="Google Shape;1565;p33">
              <a:extLst>
                <a:ext uri="{FF2B5EF4-FFF2-40B4-BE49-F238E27FC236}">
                  <a16:creationId xmlns:a16="http://schemas.microsoft.com/office/drawing/2014/main" id="{D38E5B81-6E14-CE7D-6841-03087C7922A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6;p33">
              <a:extLst>
                <a:ext uri="{FF2B5EF4-FFF2-40B4-BE49-F238E27FC236}">
                  <a16:creationId xmlns:a16="http://schemas.microsoft.com/office/drawing/2014/main" id="{50409614-966B-B354-A065-208C3A36D4FC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7;p33">
              <a:extLst>
                <a:ext uri="{FF2B5EF4-FFF2-40B4-BE49-F238E27FC236}">
                  <a16:creationId xmlns:a16="http://schemas.microsoft.com/office/drawing/2014/main" id="{CACE70FF-BB44-9FE0-A9BC-C4E935022470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8;p33">
              <a:extLst>
                <a:ext uri="{FF2B5EF4-FFF2-40B4-BE49-F238E27FC236}">
                  <a16:creationId xmlns:a16="http://schemas.microsoft.com/office/drawing/2014/main" id="{94733328-E868-840C-37C7-C5D461A0E1FB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9;p33">
              <a:extLst>
                <a:ext uri="{FF2B5EF4-FFF2-40B4-BE49-F238E27FC236}">
                  <a16:creationId xmlns:a16="http://schemas.microsoft.com/office/drawing/2014/main" id="{C64E42B8-AF12-028F-185D-382B4A2E5B78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70;p33">
              <a:extLst>
                <a:ext uri="{FF2B5EF4-FFF2-40B4-BE49-F238E27FC236}">
                  <a16:creationId xmlns:a16="http://schemas.microsoft.com/office/drawing/2014/main" id="{03CE37F9-594D-71E5-9653-77666CF03372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71;p33">
              <a:extLst>
                <a:ext uri="{FF2B5EF4-FFF2-40B4-BE49-F238E27FC236}">
                  <a16:creationId xmlns:a16="http://schemas.microsoft.com/office/drawing/2014/main" id="{44C41834-93E5-BD10-DEDE-549A3DE29ACF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72;p33">
              <a:extLst>
                <a:ext uri="{FF2B5EF4-FFF2-40B4-BE49-F238E27FC236}">
                  <a16:creationId xmlns:a16="http://schemas.microsoft.com/office/drawing/2014/main" id="{6CA085AF-2705-6F8D-960E-62B46B7932E4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73;p33">
              <a:extLst>
                <a:ext uri="{FF2B5EF4-FFF2-40B4-BE49-F238E27FC236}">
                  <a16:creationId xmlns:a16="http://schemas.microsoft.com/office/drawing/2014/main" id="{11BCFB22-E20D-BB36-5A83-4EA6EB507E4B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74;p33">
              <a:extLst>
                <a:ext uri="{FF2B5EF4-FFF2-40B4-BE49-F238E27FC236}">
                  <a16:creationId xmlns:a16="http://schemas.microsoft.com/office/drawing/2014/main" id="{96D02174-B8E2-F259-0C65-951E2BE22DFD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5;p33">
              <a:extLst>
                <a:ext uri="{FF2B5EF4-FFF2-40B4-BE49-F238E27FC236}">
                  <a16:creationId xmlns:a16="http://schemas.microsoft.com/office/drawing/2014/main" id="{A25EE296-F8CC-1FDA-EADC-4DEB57C9A106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6;p33">
              <a:extLst>
                <a:ext uri="{FF2B5EF4-FFF2-40B4-BE49-F238E27FC236}">
                  <a16:creationId xmlns:a16="http://schemas.microsoft.com/office/drawing/2014/main" id="{996F00B1-6225-FCAB-77AE-A084EAAFE1A0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7;p33">
              <a:extLst>
                <a:ext uri="{FF2B5EF4-FFF2-40B4-BE49-F238E27FC236}">
                  <a16:creationId xmlns:a16="http://schemas.microsoft.com/office/drawing/2014/main" id="{DC73A3E3-065B-64FD-46B9-68976F21A15F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8;p33">
              <a:extLst>
                <a:ext uri="{FF2B5EF4-FFF2-40B4-BE49-F238E27FC236}">
                  <a16:creationId xmlns:a16="http://schemas.microsoft.com/office/drawing/2014/main" id="{B51DD530-D11B-423B-4C6D-0A4D055C72BA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9;p33">
              <a:extLst>
                <a:ext uri="{FF2B5EF4-FFF2-40B4-BE49-F238E27FC236}">
                  <a16:creationId xmlns:a16="http://schemas.microsoft.com/office/drawing/2014/main" id="{8C86D116-28CF-20E5-8E49-CC8D05357D37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80;p33">
              <a:extLst>
                <a:ext uri="{FF2B5EF4-FFF2-40B4-BE49-F238E27FC236}">
                  <a16:creationId xmlns:a16="http://schemas.microsoft.com/office/drawing/2014/main" id="{C0C17035-ADDB-03F4-B20B-AA1E2E5630D5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81;p33">
              <a:extLst>
                <a:ext uri="{FF2B5EF4-FFF2-40B4-BE49-F238E27FC236}">
                  <a16:creationId xmlns:a16="http://schemas.microsoft.com/office/drawing/2014/main" id="{82F5A2C0-D806-A84D-A42E-B2AFFC38B249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82;p33">
              <a:extLst>
                <a:ext uri="{FF2B5EF4-FFF2-40B4-BE49-F238E27FC236}">
                  <a16:creationId xmlns:a16="http://schemas.microsoft.com/office/drawing/2014/main" id="{7A707573-B53A-A8A5-F737-5BDBA3D13E73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83;p33">
              <a:extLst>
                <a:ext uri="{FF2B5EF4-FFF2-40B4-BE49-F238E27FC236}">
                  <a16:creationId xmlns:a16="http://schemas.microsoft.com/office/drawing/2014/main" id="{A84C631A-DDBC-E8F3-DCE2-379510F24EC6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84;p33">
              <a:extLst>
                <a:ext uri="{FF2B5EF4-FFF2-40B4-BE49-F238E27FC236}">
                  <a16:creationId xmlns:a16="http://schemas.microsoft.com/office/drawing/2014/main" id="{6363E6B6-CE62-CF15-EA0E-DAE3F90D02C5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5;p33">
              <a:extLst>
                <a:ext uri="{FF2B5EF4-FFF2-40B4-BE49-F238E27FC236}">
                  <a16:creationId xmlns:a16="http://schemas.microsoft.com/office/drawing/2014/main" id="{8481EF13-9B90-EB20-7183-A3590F743EEE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6;p33">
              <a:extLst>
                <a:ext uri="{FF2B5EF4-FFF2-40B4-BE49-F238E27FC236}">
                  <a16:creationId xmlns:a16="http://schemas.microsoft.com/office/drawing/2014/main" id="{A0CF08C2-8EDB-5CB5-23FC-42F76D2CADD0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7;p33">
              <a:extLst>
                <a:ext uri="{FF2B5EF4-FFF2-40B4-BE49-F238E27FC236}">
                  <a16:creationId xmlns:a16="http://schemas.microsoft.com/office/drawing/2014/main" id="{2DB1B2BA-AC79-13F1-B410-F3797B04BA9C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8;p33">
              <a:extLst>
                <a:ext uri="{FF2B5EF4-FFF2-40B4-BE49-F238E27FC236}">
                  <a16:creationId xmlns:a16="http://schemas.microsoft.com/office/drawing/2014/main" id="{A37F2817-9538-12F8-5466-1AECBA34CA01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9;p33">
              <a:extLst>
                <a:ext uri="{FF2B5EF4-FFF2-40B4-BE49-F238E27FC236}">
                  <a16:creationId xmlns:a16="http://schemas.microsoft.com/office/drawing/2014/main" id="{261B8C41-C745-6547-73D0-85B633610A3C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90;p33">
              <a:extLst>
                <a:ext uri="{FF2B5EF4-FFF2-40B4-BE49-F238E27FC236}">
                  <a16:creationId xmlns:a16="http://schemas.microsoft.com/office/drawing/2014/main" id="{230D154C-0E84-7CB6-9181-80EA1FE0E2CA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91;p33">
              <a:extLst>
                <a:ext uri="{FF2B5EF4-FFF2-40B4-BE49-F238E27FC236}">
                  <a16:creationId xmlns:a16="http://schemas.microsoft.com/office/drawing/2014/main" id="{5C340939-D129-5D1B-4C06-7806175E4FFA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92;p33">
              <a:extLst>
                <a:ext uri="{FF2B5EF4-FFF2-40B4-BE49-F238E27FC236}">
                  <a16:creationId xmlns:a16="http://schemas.microsoft.com/office/drawing/2014/main" id="{06F589CE-4954-01F0-B18B-CD45632A2876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93;p33">
              <a:extLst>
                <a:ext uri="{FF2B5EF4-FFF2-40B4-BE49-F238E27FC236}">
                  <a16:creationId xmlns:a16="http://schemas.microsoft.com/office/drawing/2014/main" id="{ABBE050F-7A3A-5C99-F659-35A899D73D41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94;p33">
              <a:extLst>
                <a:ext uri="{FF2B5EF4-FFF2-40B4-BE49-F238E27FC236}">
                  <a16:creationId xmlns:a16="http://schemas.microsoft.com/office/drawing/2014/main" id="{B6F467FE-7843-224D-CB93-167610E0922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5;p33">
              <a:extLst>
                <a:ext uri="{FF2B5EF4-FFF2-40B4-BE49-F238E27FC236}">
                  <a16:creationId xmlns:a16="http://schemas.microsoft.com/office/drawing/2014/main" id="{0A987381-5318-E3FC-CD56-5EE058D45307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6;p33">
              <a:extLst>
                <a:ext uri="{FF2B5EF4-FFF2-40B4-BE49-F238E27FC236}">
                  <a16:creationId xmlns:a16="http://schemas.microsoft.com/office/drawing/2014/main" id="{5EB14E18-15ED-9ECD-BFD6-96ED37490C14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7;p33">
              <a:extLst>
                <a:ext uri="{FF2B5EF4-FFF2-40B4-BE49-F238E27FC236}">
                  <a16:creationId xmlns:a16="http://schemas.microsoft.com/office/drawing/2014/main" id="{4D865C55-0C9D-58F1-4594-80AFCB72E669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8;p33">
              <a:extLst>
                <a:ext uri="{FF2B5EF4-FFF2-40B4-BE49-F238E27FC236}">
                  <a16:creationId xmlns:a16="http://schemas.microsoft.com/office/drawing/2014/main" id="{512AB06F-E880-7819-2A0B-06AEDAFA1568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9;p33">
              <a:extLst>
                <a:ext uri="{FF2B5EF4-FFF2-40B4-BE49-F238E27FC236}">
                  <a16:creationId xmlns:a16="http://schemas.microsoft.com/office/drawing/2014/main" id="{9432FAC2-BD58-00E0-9FFA-16398FC988E6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600;p33">
              <a:extLst>
                <a:ext uri="{FF2B5EF4-FFF2-40B4-BE49-F238E27FC236}">
                  <a16:creationId xmlns:a16="http://schemas.microsoft.com/office/drawing/2014/main" id="{56C0DAB3-E3C1-B719-07A5-96666B3FF382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601;p33">
              <a:extLst>
                <a:ext uri="{FF2B5EF4-FFF2-40B4-BE49-F238E27FC236}">
                  <a16:creationId xmlns:a16="http://schemas.microsoft.com/office/drawing/2014/main" id="{5E006A97-BF01-8EB7-702C-6F3C29031A0C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602;p33">
              <a:extLst>
                <a:ext uri="{FF2B5EF4-FFF2-40B4-BE49-F238E27FC236}">
                  <a16:creationId xmlns:a16="http://schemas.microsoft.com/office/drawing/2014/main" id="{64572F04-4FA3-AA2B-5B49-F4FF32FA83C6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603;p33">
              <a:extLst>
                <a:ext uri="{FF2B5EF4-FFF2-40B4-BE49-F238E27FC236}">
                  <a16:creationId xmlns:a16="http://schemas.microsoft.com/office/drawing/2014/main" id="{81D199C8-DCAF-D055-6D04-C9C5866D7EA0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604;p33">
              <a:extLst>
                <a:ext uri="{FF2B5EF4-FFF2-40B4-BE49-F238E27FC236}">
                  <a16:creationId xmlns:a16="http://schemas.microsoft.com/office/drawing/2014/main" id="{DB8577E5-6B46-8E9D-52DE-3CDB91D8B83B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5;p33">
              <a:extLst>
                <a:ext uri="{FF2B5EF4-FFF2-40B4-BE49-F238E27FC236}">
                  <a16:creationId xmlns:a16="http://schemas.microsoft.com/office/drawing/2014/main" id="{2EB0A9AE-D0D9-148B-7E8C-52C2ADB9C4D0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6;p33">
              <a:extLst>
                <a:ext uri="{FF2B5EF4-FFF2-40B4-BE49-F238E27FC236}">
                  <a16:creationId xmlns:a16="http://schemas.microsoft.com/office/drawing/2014/main" id="{E8D17753-FBFF-C8DC-4C9B-8A951D7AE7A0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7;p33">
              <a:extLst>
                <a:ext uri="{FF2B5EF4-FFF2-40B4-BE49-F238E27FC236}">
                  <a16:creationId xmlns:a16="http://schemas.microsoft.com/office/drawing/2014/main" id="{853234B9-7D81-89B4-7F7B-E35FBA9E0E44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8;p33">
              <a:extLst>
                <a:ext uri="{FF2B5EF4-FFF2-40B4-BE49-F238E27FC236}">
                  <a16:creationId xmlns:a16="http://schemas.microsoft.com/office/drawing/2014/main" id="{0F52E847-883F-F10A-7C19-A9F99A1A1535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9;p33">
              <a:extLst>
                <a:ext uri="{FF2B5EF4-FFF2-40B4-BE49-F238E27FC236}">
                  <a16:creationId xmlns:a16="http://schemas.microsoft.com/office/drawing/2014/main" id="{C5CB9525-921C-8111-CFBC-0F65335CD215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10;p33">
              <a:extLst>
                <a:ext uri="{FF2B5EF4-FFF2-40B4-BE49-F238E27FC236}">
                  <a16:creationId xmlns:a16="http://schemas.microsoft.com/office/drawing/2014/main" id="{1D2D23C7-4C9D-D515-C211-B92D27CF2F75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11;p33">
              <a:extLst>
                <a:ext uri="{FF2B5EF4-FFF2-40B4-BE49-F238E27FC236}">
                  <a16:creationId xmlns:a16="http://schemas.microsoft.com/office/drawing/2014/main" id="{9422B1C9-753A-2E13-7B24-8D36BBBDCFF0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12;p33">
              <a:extLst>
                <a:ext uri="{FF2B5EF4-FFF2-40B4-BE49-F238E27FC236}">
                  <a16:creationId xmlns:a16="http://schemas.microsoft.com/office/drawing/2014/main" id="{82723FB2-29CD-47B1-3E9C-5207F6B02754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13;p33">
              <a:extLst>
                <a:ext uri="{FF2B5EF4-FFF2-40B4-BE49-F238E27FC236}">
                  <a16:creationId xmlns:a16="http://schemas.microsoft.com/office/drawing/2014/main" id="{4C195444-7CC3-C32A-1831-7DD3A91B5EFE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14;p33">
              <a:extLst>
                <a:ext uri="{FF2B5EF4-FFF2-40B4-BE49-F238E27FC236}">
                  <a16:creationId xmlns:a16="http://schemas.microsoft.com/office/drawing/2014/main" id="{0C99ED0F-774F-E453-7D69-0865B7588838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615;p33">
              <a:extLst>
                <a:ext uri="{FF2B5EF4-FFF2-40B4-BE49-F238E27FC236}">
                  <a16:creationId xmlns:a16="http://schemas.microsoft.com/office/drawing/2014/main" id="{13F2B8A9-059F-F12B-B9A2-C038B9B2B064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616;p33">
              <a:extLst>
                <a:ext uri="{FF2B5EF4-FFF2-40B4-BE49-F238E27FC236}">
                  <a16:creationId xmlns:a16="http://schemas.microsoft.com/office/drawing/2014/main" id="{169A85EA-2A75-D235-AF1D-B1A25F14AD16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617;p33">
              <a:extLst>
                <a:ext uri="{FF2B5EF4-FFF2-40B4-BE49-F238E27FC236}">
                  <a16:creationId xmlns:a16="http://schemas.microsoft.com/office/drawing/2014/main" id="{08CA92E3-C831-D425-01D0-481EC7FD7AE6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618;p33">
              <a:extLst>
                <a:ext uri="{FF2B5EF4-FFF2-40B4-BE49-F238E27FC236}">
                  <a16:creationId xmlns:a16="http://schemas.microsoft.com/office/drawing/2014/main" id="{266EA72F-D34E-CEEB-E1B7-FF792CAE7DA5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619;p33">
              <a:extLst>
                <a:ext uri="{FF2B5EF4-FFF2-40B4-BE49-F238E27FC236}">
                  <a16:creationId xmlns:a16="http://schemas.microsoft.com/office/drawing/2014/main" id="{1D32B480-13BE-D25E-8CD1-D6F34FADC18E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620;p33">
              <a:extLst>
                <a:ext uri="{FF2B5EF4-FFF2-40B4-BE49-F238E27FC236}">
                  <a16:creationId xmlns:a16="http://schemas.microsoft.com/office/drawing/2014/main" id="{2DE8E269-F93E-2B30-D100-B301108432A6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621;p33">
              <a:extLst>
                <a:ext uri="{FF2B5EF4-FFF2-40B4-BE49-F238E27FC236}">
                  <a16:creationId xmlns:a16="http://schemas.microsoft.com/office/drawing/2014/main" id="{4239D041-4D3C-9098-F357-3A092D615C4D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622;p33">
              <a:extLst>
                <a:ext uri="{FF2B5EF4-FFF2-40B4-BE49-F238E27FC236}">
                  <a16:creationId xmlns:a16="http://schemas.microsoft.com/office/drawing/2014/main" id="{6D36D00A-8C85-56B4-A03A-CE4975422717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623;p33">
              <a:extLst>
                <a:ext uri="{FF2B5EF4-FFF2-40B4-BE49-F238E27FC236}">
                  <a16:creationId xmlns:a16="http://schemas.microsoft.com/office/drawing/2014/main" id="{7AE74999-7027-6F5D-2E27-BE51D1EBF277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624;p33">
              <a:extLst>
                <a:ext uri="{FF2B5EF4-FFF2-40B4-BE49-F238E27FC236}">
                  <a16:creationId xmlns:a16="http://schemas.microsoft.com/office/drawing/2014/main" id="{03B9CBB1-8ED9-0C23-2150-027F02FD3463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625;p33">
              <a:extLst>
                <a:ext uri="{FF2B5EF4-FFF2-40B4-BE49-F238E27FC236}">
                  <a16:creationId xmlns:a16="http://schemas.microsoft.com/office/drawing/2014/main" id="{3C3957EC-CAE6-D478-E97C-CDA5C68AD6C2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626;p33">
              <a:extLst>
                <a:ext uri="{FF2B5EF4-FFF2-40B4-BE49-F238E27FC236}">
                  <a16:creationId xmlns:a16="http://schemas.microsoft.com/office/drawing/2014/main" id="{0C3C4383-9BCB-0646-F319-225C4FFCEB64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627;p33">
              <a:extLst>
                <a:ext uri="{FF2B5EF4-FFF2-40B4-BE49-F238E27FC236}">
                  <a16:creationId xmlns:a16="http://schemas.microsoft.com/office/drawing/2014/main" id="{1D4A2E81-9BC5-941D-5DB1-5988EB28DC30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628;p33">
              <a:extLst>
                <a:ext uri="{FF2B5EF4-FFF2-40B4-BE49-F238E27FC236}">
                  <a16:creationId xmlns:a16="http://schemas.microsoft.com/office/drawing/2014/main" id="{8B2DC517-758C-EBB9-4981-2D079F848272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629;p33">
              <a:extLst>
                <a:ext uri="{FF2B5EF4-FFF2-40B4-BE49-F238E27FC236}">
                  <a16:creationId xmlns:a16="http://schemas.microsoft.com/office/drawing/2014/main" id="{827CEF93-8F93-011D-406A-A5F15ECF6145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630;p33">
              <a:extLst>
                <a:ext uri="{FF2B5EF4-FFF2-40B4-BE49-F238E27FC236}">
                  <a16:creationId xmlns:a16="http://schemas.microsoft.com/office/drawing/2014/main" id="{69C77925-AA86-60D9-A297-3CADE0D16783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631;p33">
              <a:extLst>
                <a:ext uri="{FF2B5EF4-FFF2-40B4-BE49-F238E27FC236}">
                  <a16:creationId xmlns:a16="http://schemas.microsoft.com/office/drawing/2014/main" id="{66929222-8DD6-9EC2-5424-95E5F457A95B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632;p33">
              <a:extLst>
                <a:ext uri="{FF2B5EF4-FFF2-40B4-BE49-F238E27FC236}">
                  <a16:creationId xmlns:a16="http://schemas.microsoft.com/office/drawing/2014/main" id="{09FF04E2-2DAD-2696-B79C-4775ECF87E77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633;p33">
              <a:extLst>
                <a:ext uri="{FF2B5EF4-FFF2-40B4-BE49-F238E27FC236}">
                  <a16:creationId xmlns:a16="http://schemas.microsoft.com/office/drawing/2014/main" id="{84050C59-7A8A-838B-0971-7C84519E7226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634;p33">
              <a:extLst>
                <a:ext uri="{FF2B5EF4-FFF2-40B4-BE49-F238E27FC236}">
                  <a16:creationId xmlns:a16="http://schemas.microsoft.com/office/drawing/2014/main" id="{A6D63C6D-7F5D-BA1E-600F-730577251F12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635;p33">
              <a:extLst>
                <a:ext uri="{FF2B5EF4-FFF2-40B4-BE49-F238E27FC236}">
                  <a16:creationId xmlns:a16="http://schemas.microsoft.com/office/drawing/2014/main" id="{E4BD981D-74C0-DED3-BE2A-FEA3D7E4C615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636;p33">
              <a:extLst>
                <a:ext uri="{FF2B5EF4-FFF2-40B4-BE49-F238E27FC236}">
                  <a16:creationId xmlns:a16="http://schemas.microsoft.com/office/drawing/2014/main" id="{AB6B369F-55D4-D075-CA54-1D522753A415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637;p33">
              <a:extLst>
                <a:ext uri="{FF2B5EF4-FFF2-40B4-BE49-F238E27FC236}">
                  <a16:creationId xmlns:a16="http://schemas.microsoft.com/office/drawing/2014/main" id="{398E3613-EC9D-C2B5-0D40-23A28036E9BD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638;p33">
              <a:extLst>
                <a:ext uri="{FF2B5EF4-FFF2-40B4-BE49-F238E27FC236}">
                  <a16:creationId xmlns:a16="http://schemas.microsoft.com/office/drawing/2014/main" id="{7F5A816D-D7CC-5D17-2211-E952BE6389FF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639;p33">
              <a:extLst>
                <a:ext uri="{FF2B5EF4-FFF2-40B4-BE49-F238E27FC236}">
                  <a16:creationId xmlns:a16="http://schemas.microsoft.com/office/drawing/2014/main" id="{61B04E77-75F0-9C64-4AAD-8C82F5002EC4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640;p33">
              <a:extLst>
                <a:ext uri="{FF2B5EF4-FFF2-40B4-BE49-F238E27FC236}">
                  <a16:creationId xmlns:a16="http://schemas.microsoft.com/office/drawing/2014/main" id="{1D4FC119-BFBE-D068-8D8E-CF7D47F8A311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641;p33">
              <a:extLst>
                <a:ext uri="{FF2B5EF4-FFF2-40B4-BE49-F238E27FC236}">
                  <a16:creationId xmlns:a16="http://schemas.microsoft.com/office/drawing/2014/main" id="{1044C511-9976-E056-8C6C-53C5CE0D0CF2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642;p33">
              <a:extLst>
                <a:ext uri="{FF2B5EF4-FFF2-40B4-BE49-F238E27FC236}">
                  <a16:creationId xmlns:a16="http://schemas.microsoft.com/office/drawing/2014/main" id="{B290A0D0-4C54-A6EB-8B36-CFF925D0C2EF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643;p33">
              <a:extLst>
                <a:ext uri="{FF2B5EF4-FFF2-40B4-BE49-F238E27FC236}">
                  <a16:creationId xmlns:a16="http://schemas.microsoft.com/office/drawing/2014/main" id="{CE7BBDC7-A293-D868-6933-33C29C64985F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644;p33">
              <a:extLst>
                <a:ext uri="{FF2B5EF4-FFF2-40B4-BE49-F238E27FC236}">
                  <a16:creationId xmlns:a16="http://schemas.microsoft.com/office/drawing/2014/main" id="{C6BF373F-D085-82D7-2271-6A5C42209AF8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645;p33">
              <a:extLst>
                <a:ext uri="{FF2B5EF4-FFF2-40B4-BE49-F238E27FC236}">
                  <a16:creationId xmlns:a16="http://schemas.microsoft.com/office/drawing/2014/main" id="{727E1EBF-4E5D-12CD-2393-4196D64D0BF8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646;p33">
              <a:extLst>
                <a:ext uri="{FF2B5EF4-FFF2-40B4-BE49-F238E27FC236}">
                  <a16:creationId xmlns:a16="http://schemas.microsoft.com/office/drawing/2014/main" id="{FE40F6B5-F597-F098-2B28-0939418422DC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647;p33">
              <a:extLst>
                <a:ext uri="{FF2B5EF4-FFF2-40B4-BE49-F238E27FC236}">
                  <a16:creationId xmlns:a16="http://schemas.microsoft.com/office/drawing/2014/main" id="{488DD6AF-C584-49C6-70E0-B356C864C20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648;p33">
              <a:extLst>
                <a:ext uri="{FF2B5EF4-FFF2-40B4-BE49-F238E27FC236}">
                  <a16:creationId xmlns:a16="http://schemas.microsoft.com/office/drawing/2014/main" id="{362A1AB1-9F3E-E14B-8F38-8D660EAD556D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649;p33">
              <a:extLst>
                <a:ext uri="{FF2B5EF4-FFF2-40B4-BE49-F238E27FC236}">
                  <a16:creationId xmlns:a16="http://schemas.microsoft.com/office/drawing/2014/main" id="{3230B65D-571C-672D-E8F4-B9E75C183AF6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650;p33">
              <a:extLst>
                <a:ext uri="{FF2B5EF4-FFF2-40B4-BE49-F238E27FC236}">
                  <a16:creationId xmlns:a16="http://schemas.microsoft.com/office/drawing/2014/main" id="{81E6FD82-3C22-D16C-E9E4-685152D7E96C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651;p33">
              <a:extLst>
                <a:ext uri="{FF2B5EF4-FFF2-40B4-BE49-F238E27FC236}">
                  <a16:creationId xmlns:a16="http://schemas.microsoft.com/office/drawing/2014/main" id="{3960D45E-DC50-4DDD-D5D3-43976B9D3BF0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61" name="Google Shape;361;p18"/>
          <p:cNvSpPr txBox="1"/>
          <p:nvPr/>
        </p:nvSpPr>
        <p:spPr>
          <a:xfrm>
            <a:off x="635396" y="1560623"/>
            <a:ext cx="2596584" cy="88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 ad oggi necessita del intervento umano per…</a:t>
            </a:r>
            <a:endParaRPr lang="it-IT"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Machine Learning – Analisi del problema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412143" cy="331813"/>
            <a:chOff x="4122280" y="1390725"/>
            <a:chExt cx="4412143" cy="331813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404423" y="1390738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agire nell’ambito del problema per risolverlo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6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Obiettivo</a:t>
              </a:r>
              <a:endParaRPr lang="it-IT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4"/>
            <a:ext cx="4412143" cy="331802"/>
            <a:chOff x="4122280" y="3397024"/>
            <a:chExt cx="4412143" cy="331802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latin typeface="Roboto"/>
                  <a:ea typeface="Roboto"/>
                  <a:cs typeface="Roboto"/>
                  <a:sym typeface="Roboto"/>
                </a:rPr>
                <a:t>Il tipo di apprendimento e l’algoritmo più adatto</a:t>
              </a: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Scegliere 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99426" cy="331805"/>
            <a:chOff x="4134997" y="2393875"/>
            <a:chExt cx="4399426" cy="331805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53223" y="23938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latin typeface="Roboto"/>
                  <a:ea typeface="Roboto"/>
                  <a:cs typeface="Roboto"/>
                  <a:sym typeface="Roboto"/>
                </a:rPr>
                <a:t>Selezionare, pulire, eliminare e arricchire i dati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67"/>
            <a:ext cx="4412143" cy="331808"/>
            <a:chOff x="4122280" y="4400167"/>
            <a:chExt cx="4412143" cy="331808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404423" y="4400167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Capire come migliorare i  parametri per ottenere miglior </a:t>
              </a:r>
              <a:r>
                <a:rPr lang="it-IT" sz="1000" dirty="0" err="1">
                  <a:latin typeface="Roboto"/>
                  <a:ea typeface="Roboto"/>
                  <a:cs typeface="Roboto"/>
                  <a:sym typeface="Roboto"/>
                </a:rPr>
                <a:t>fit</a:t>
              </a: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Ottimizzare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Obiettivo: Aumentare l’accessibilità di queste tecnologie</a:t>
            </a:r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700" dirty="0">
                  <a:latin typeface="Roboto"/>
                  <a:ea typeface="Roboto"/>
                  <a:cs typeface="Roboto"/>
                  <a:sym typeface="Roboto"/>
                </a:rPr>
                <a:t>Algoritmo di machine learning che cerca di prevedere un valore numerico (o output) a partire da una o più variabili di input</a:t>
              </a: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06726" y="1331582"/>
            <a:ext cx="2170701" cy="698083"/>
            <a:chOff x="5978718" y="658432"/>
            <a:chExt cx="2170701" cy="698083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5988178" y="658432"/>
              <a:ext cx="208141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Come possiamo fare?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5978718" y="1024715"/>
              <a:ext cx="217070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L’esperienza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sperimentazione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sono parte cruciale per svolgere le giuste scelte</a:t>
              </a: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459534" y="4055029"/>
            <a:ext cx="2122835" cy="87913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900" dirty="0">
                  <a:latin typeface="Roboto"/>
                  <a:ea typeface="Roboto"/>
                  <a:cs typeface="Roboto"/>
                  <a:sym typeface="Roboto"/>
                </a:rPr>
                <a:t>Possiamo offrire un modo per capire quali dati sono più importanti e quale normalizzazione scegliere</a:t>
              </a: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46390" y="3967117"/>
            <a:ext cx="2011718" cy="875458"/>
            <a:chOff x="765790" y="3967117"/>
            <a:chExt cx="2011718" cy="875458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65790" y="396711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</a:t>
              </a: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gliere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96460" cy="448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Possiamo intervenire sulla scelta dando un modo facile per comparare i diversi algoritmi </a:t>
              </a: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46390" y="2812725"/>
            <a:ext cx="1996460" cy="1320292"/>
          </a:xfrm>
          <a:prstGeom prst="curvedConnector3">
            <a:avLst>
              <a:gd name="adj1" fmla="val -114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flipH="1" flipV="1">
            <a:off x="5601175" y="2812725"/>
            <a:ext cx="1981194" cy="1459582"/>
          </a:xfrm>
          <a:prstGeom prst="curvedConnector3">
            <a:avLst>
              <a:gd name="adj1" fmla="val -1153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</a:t>
            </a:r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802758701"/>
              </p:ext>
            </p:extLst>
          </p:nvPr>
        </p:nvGraphicFramePr>
        <p:xfrm>
          <a:off x="457200" y="922263"/>
          <a:ext cx="4586325" cy="3505881"/>
        </p:xfrm>
        <a:graphic>
          <a:graphicData uri="http://schemas.openxmlformats.org/drawingml/2006/table">
            <a:tbl>
              <a:tblPr>
                <a:noFill/>
                <a:tableStyleId>{F1E92FFA-DA00-4544-97DD-D3A3B7F9F36C}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Contestualizzazione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Dataset di dipendenti statali di Sanfrancesco in California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istanze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Circa 357 mila istanze.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campi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 colonne [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Employee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Name, Job Title, Base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Overtime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Other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Benefits,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Benefits,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Status</a:t>
                      </a: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]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Previsione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Prevedere i «Benefit» di un dipendente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1023-A73F-BA99-C598-F1FABEDDB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5267" y="3849648"/>
            <a:ext cx="919280" cy="35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86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087077" cy="739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75611" y="2081985"/>
            <a:ext cx="2990745" cy="2514165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Progetto</a:t>
            </a:r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371400" y="2660851"/>
            <a:ext cx="2399168" cy="1341969"/>
            <a:chOff x="217919" y="915920"/>
            <a:chExt cx="2537191" cy="813501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217919" y="915920"/>
              <a:ext cx="253719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RegressorComparator</a:t>
              </a:r>
              <a:endParaRPr lang="it-IT" sz="2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42775" y="1246421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Vogliamo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un modo veloce per comparare i diversi algoritmi per capire quale utilizzare</a:t>
              </a:r>
              <a:endParaRPr lang="it-IT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1"/>
            <a:ext cx="1948882" cy="1163915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Oltre 300k istanze di lavoratori comunali di Sanfrancesco</a:t>
              </a: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518676" y="2462691"/>
            <a:ext cx="1948882" cy="940175"/>
            <a:chOff x="940715" y="2087403"/>
            <a:chExt cx="2061000" cy="940175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940715" y="2087403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Analisi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940715" y="2429025"/>
              <a:ext cx="2061000" cy="598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Capire quale algoritmo predica meglio i «Benefits»</a:t>
              </a: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 lang="it-IT"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518758" y="4012914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16200000" flipH="1">
            <a:off x="1146706" y="2155583"/>
            <a:ext cx="569871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cxnSpLocks/>
            <a:stCxn id="2203" idx="0"/>
          </p:cNvCxnSpPr>
          <p:nvPr/>
        </p:nvCxnSpPr>
        <p:spPr>
          <a:xfrm rot="16200000" flipV="1">
            <a:off x="7230421" y="3750176"/>
            <a:ext cx="525435" cy="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Google Shape;2206;p43">
            <a:extLst>
              <a:ext uri="{FF2B5EF4-FFF2-40B4-BE49-F238E27FC236}">
                <a16:creationId xmlns:a16="http://schemas.microsoft.com/office/drawing/2014/main" id="{ADE7033C-A961-6C38-1140-8BE96DDC60D5}"/>
              </a:ext>
            </a:extLst>
          </p:cNvPr>
          <p:cNvSpPr/>
          <p:nvPr/>
        </p:nvSpPr>
        <p:spPr>
          <a:xfrm>
            <a:off x="7948672" y="1872277"/>
            <a:ext cx="770348" cy="7776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grpSp>
        <p:nvGrpSpPr>
          <p:cNvPr id="11" name="Google Shape;9551;p90">
            <a:extLst>
              <a:ext uri="{FF2B5EF4-FFF2-40B4-BE49-F238E27FC236}">
                <a16:creationId xmlns:a16="http://schemas.microsoft.com/office/drawing/2014/main" id="{37812C6A-D0C6-8886-2DC5-2111DF25F9B0}"/>
              </a:ext>
            </a:extLst>
          </p:cNvPr>
          <p:cNvGrpSpPr>
            <a:grpSpLocks noChangeAspect="1"/>
          </p:cNvGrpSpPr>
          <p:nvPr/>
        </p:nvGrpSpPr>
        <p:grpSpPr>
          <a:xfrm>
            <a:off x="8160321" y="2001065"/>
            <a:ext cx="347050" cy="543477"/>
            <a:chOff x="4054103" y="2430191"/>
            <a:chExt cx="218687" cy="349052"/>
          </a:xfrm>
          <a:solidFill>
            <a:schemeClr val="bg1"/>
          </a:solidFill>
        </p:grpSpPr>
        <p:sp>
          <p:nvSpPr>
            <p:cNvPr id="12" name="Google Shape;9552;p90">
              <a:extLst>
                <a:ext uri="{FF2B5EF4-FFF2-40B4-BE49-F238E27FC236}">
                  <a16:creationId xmlns:a16="http://schemas.microsoft.com/office/drawing/2014/main" id="{807DCACD-DCF6-C1F0-778D-26D17F09397F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53;p90">
              <a:extLst>
                <a:ext uri="{FF2B5EF4-FFF2-40B4-BE49-F238E27FC236}">
                  <a16:creationId xmlns:a16="http://schemas.microsoft.com/office/drawing/2014/main" id="{7DB534B9-5DC9-EB95-2507-5B625A1F59F3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458;p46">
            <a:extLst>
              <a:ext uri="{FF2B5EF4-FFF2-40B4-BE49-F238E27FC236}">
                <a16:creationId xmlns:a16="http://schemas.microsoft.com/office/drawing/2014/main" id="{24A8D67A-4369-B941-0264-9114BBF78DCF}"/>
              </a:ext>
            </a:extLst>
          </p:cNvPr>
          <p:cNvSpPr/>
          <p:nvPr/>
        </p:nvSpPr>
        <p:spPr>
          <a:xfrm>
            <a:off x="8492838" y="4115709"/>
            <a:ext cx="635528" cy="6361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489;p46">
            <a:extLst>
              <a:ext uri="{FF2B5EF4-FFF2-40B4-BE49-F238E27FC236}">
                <a16:creationId xmlns:a16="http://schemas.microsoft.com/office/drawing/2014/main" id="{70BD8B28-0CE1-01E0-8958-963BFAD4C000}"/>
              </a:ext>
            </a:extLst>
          </p:cNvPr>
          <p:cNvGrpSpPr/>
          <p:nvPr/>
        </p:nvGrpSpPr>
        <p:grpSpPr>
          <a:xfrm>
            <a:off x="8668476" y="4275344"/>
            <a:ext cx="277256" cy="277233"/>
            <a:chOff x="2418003" y="2287650"/>
            <a:chExt cx="365674" cy="365298"/>
          </a:xfrm>
        </p:grpSpPr>
        <p:sp>
          <p:nvSpPr>
            <p:cNvPr id="23" name="Google Shape;2490;p46">
              <a:extLst>
                <a:ext uri="{FF2B5EF4-FFF2-40B4-BE49-F238E27FC236}">
                  <a16:creationId xmlns:a16="http://schemas.microsoft.com/office/drawing/2014/main" id="{BD49C998-37BA-4F00-6D19-758D2FD7167E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1;p46">
              <a:extLst>
                <a:ext uri="{FF2B5EF4-FFF2-40B4-BE49-F238E27FC236}">
                  <a16:creationId xmlns:a16="http://schemas.microsoft.com/office/drawing/2014/main" id="{BD304767-BD99-B87A-6B93-846C683CF137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459;p46">
            <a:extLst>
              <a:ext uri="{FF2B5EF4-FFF2-40B4-BE49-F238E27FC236}">
                <a16:creationId xmlns:a16="http://schemas.microsoft.com/office/drawing/2014/main" id="{DA3BF8F0-1FE0-4B0C-BA1A-0DDB41C9DD3E}"/>
              </a:ext>
            </a:extLst>
          </p:cNvPr>
          <p:cNvSpPr/>
          <p:nvPr/>
        </p:nvSpPr>
        <p:spPr>
          <a:xfrm>
            <a:off x="346406" y="2219271"/>
            <a:ext cx="635528" cy="6361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492;p46">
            <a:extLst>
              <a:ext uri="{FF2B5EF4-FFF2-40B4-BE49-F238E27FC236}">
                <a16:creationId xmlns:a16="http://schemas.microsoft.com/office/drawing/2014/main" id="{7B5049E8-8BFC-E7E0-0F39-54781AC9ACC2}"/>
              </a:ext>
            </a:extLst>
          </p:cNvPr>
          <p:cNvGrpSpPr/>
          <p:nvPr/>
        </p:nvGrpSpPr>
        <p:grpSpPr>
          <a:xfrm>
            <a:off x="499882" y="2354754"/>
            <a:ext cx="328578" cy="295201"/>
            <a:chOff x="3209573" y="3461582"/>
            <a:chExt cx="358390" cy="358390"/>
          </a:xfrm>
        </p:grpSpPr>
        <p:sp>
          <p:nvSpPr>
            <p:cNvPr id="27" name="Google Shape;2493;p46">
              <a:extLst>
                <a:ext uri="{FF2B5EF4-FFF2-40B4-BE49-F238E27FC236}">
                  <a16:creationId xmlns:a16="http://schemas.microsoft.com/office/drawing/2014/main" id="{C3BD90A1-F06D-BE84-5F1C-EF9A8C9FCBF2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4;p46">
              <a:extLst>
                <a:ext uri="{FF2B5EF4-FFF2-40B4-BE49-F238E27FC236}">
                  <a16:creationId xmlns:a16="http://schemas.microsoft.com/office/drawing/2014/main" id="{D91A7F3A-18E4-74D0-1B05-3209E0771FE5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Specifica P.E.A.S</a:t>
            </a: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/>
            <p:cNvSpPr/>
            <p:nvPr/>
          </p:nvSpPr>
          <p:spPr>
            <a:xfrm>
              <a:off x="3512405" y="162193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</p:grpSp>
      <p:sp>
        <p:nvSpPr>
          <p:cNvPr id="528" name="Google Shape;528;p20"/>
          <p:cNvSpPr txBox="1"/>
          <p:nvPr/>
        </p:nvSpPr>
        <p:spPr>
          <a:xfrm>
            <a:off x="3809200" y="2192034"/>
            <a:ext cx="1524600" cy="907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Definiamo il nostro sistema intelligente</a:t>
            </a:r>
          </a:p>
        </p:txBody>
      </p:sp>
      <p:grpSp>
        <p:nvGrpSpPr>
          <p:cNvPr id="566" name="Google Shape;566;p20"/>
          <p:cNvGrpSpPr/>
          <p:nvPr/>
        </p:nvGrpSpPr>
        <p:grpSpPr>
          <a:xfrm>
            <a:off x="6949580" y="3444315"/>
            <a:ext cx="1734600" cy="1303622"/>
            <a:chOff x="6949580" y="3444315"/>
            <a:chExt cx="1734600" cy="1303622"/>
          </a:xfrm>
        </p:grpSpPr>
        <p:sp>
          <p:nvSpPr>
            <p:cNvPr id="567" name="Google Shape;567;p20"/>
            <p:cNvSpPr/>
            <p:nvPr/>
          </p:nvSpPr>
          <p:spPr>
            <a:xfrm>
              <a:off x="7482868" y="344431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4004394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22818" y="415903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736337" y="1001783"/>
            <a:ext cx="2097562" cy="2229823"/>
            <a:chOff x="6736337" y="1001783"/>
            <a:chExt cx="2097562" cy="2229823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Envirorment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6736337" y="2142274"/>
              <a:ext cx="2097562" cy="108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Completamente osservabile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Deterministico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Sequenziale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Statico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Discreto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Singolo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219333" y="679425"/>
            <a:ext cx="2352612" cy="1768459"/>
            <a:chOff x="219333" y="679425"/>
            <a:chExt cx="2352612" cy="1768459"/>
          </a:xfrm>
        </p:grpSpPr>
        <p:sp>
          <p:nvSpPr>
            <p:cNvPr id="575" name="Google Shape;575;p20"/>
            <p:cNvSpPr/>
            <p:nvPr/>
          </p:nvSpPr>
          <p:spPr>
            <a:xfrm>
              <a:off x="1021727" y="6794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397591" y="128392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7" name="Google Shape;577;p20"/>
                <p:cNvSpPr txBox="1"/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171450" lvl="0" indent="-171450" algn="ctr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MAE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Absolute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algn="ctr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algn="ctr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RMSE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Root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algn="ctr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it-IT" sz="1050" b="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</m:ctrlPr>
                        </m:sSupPr>
                        <m:e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𝑅</m:t>
                          </m:r>
                        </m:e>
                        <m:sup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Coefficient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of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determination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577" name="Google Shape;577;p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8" name="Google Shape;578;p20"/>
          <p:cNvGrpSpPr/>
          <p:nvPr/>
        </p:nvGrpSpPr>
        <p:grpSpPr>
          <a:xfrm>
            <a:off x="456753" y="3316971"/>
            <a:ext cx="1734600" cy="1290861"/>
            <a:chOff x="456753" y="3042675"/>
            <a:chExt cx="1734600" cy="1290861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69676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Actuators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017817"/>
              <a:ext cx="1524600" cy="315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rot="10800000">
            <a:off x="1626227" y="981676"/>
            <a:ext cx="2385300" cy="3223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flipV="1">
            <a:off x="1626303" y="3158910"/>
            <a:ext cx="1162237" cy="460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rot="10800000" flipV="1">
            <a:off x="4964110" y="3746565"/>
            <a:ext cx="2518758" cy="98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Dove facilitiamo l’uso?</a:t>
            </a:r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3554783" y="1190604"/>
            <a:ext cx="1910684" cy="52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457200" y="961538"/>
            <a:ext cx="2518200" cy="824600"/>
            <a:chOff x="457200" y="959300"/>
            <a:chExt cx="2518200" cy="824600"/>
          </a:xfrm>
        </p:grpSpPr>
        <p:grpSp>
          <p:nvGrpSpPr>
            <p:cNvPr id="697" name="Google Shape;697;p22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698" name="Google Shape;698;p22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Modalità multiple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99" name="Google Shape;699;p22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65233" y="2408937"/>
            <a:ext cx="2518200" cy="918870"/>
            <a:chOff x="457200" y="2876030"/>
            <a:chExt cx="2518200" cy="918870"/>
          </a:xfrm>
        </p:grpSpPr>
        <p:grpSp>
          <p:nvGrpSpPr>
            <p:cNvPr id="702" name="Google Shape;702;p22"/>
            <p:cNvGrpSpPr/>
            <p:nvPr/>
          </p:nvGrpSpPr>
          <p:grpSpPr>
            <a:xfrm>
              <a:off x="912762" y="2876030"/>
              <a:ext cx="2062638" cy="918870"/>
              <a:chOff x="455562" y="2890680"/>
              <a:chExt cx="2062638" cy="918870"/>
            </a:xfrm>
          </p:grpSpPr>
          <p:sp>
            <p:nvSpPr>
              <p:cNvPr id="703" name="Google Shape;703;p22"/>
              <p:cNvSpPr txBox="1"/>
              <p:nvPr/>
            </p:nvSpPr>
            <p:spPr>
              <a:xfrm>
                <a:off x="455562" y="2890680"/>
                <a:ext cx="2062638" cy="6128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Feature scaling</a:t>
                </a:r>
              </a:p>
            </p:txBody>
          </p:sp>
          <p:sp>
            <p:nvSpPr>
              <p:cNvPr id="704" name="Google Shape;704;p22"/>
              <p:cNvSpPr txBox="1"/>
              <p:nvPr/>
            </p:nvSpPr>
            <p:spPr>
              <a:xfrm>
                <a:off x="457200" y="332655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465233" y="1698646"/>
            <a:ext cx="2518200" cy="824600"/>
            <a:chOff x="457200" y="1964800"/>
            <a:chExt cx="2518200" cy="824600"/>
          </a:xfrm>
        </p:grpSpPr>
        <p:grpSp>
          <p:nvGrpSpPr>
            <p:cNvPr id="707" name="Google Shape;707;p22"/>
            <p:cNvGrpSpPr/>
            <p:nvPr/>
          </p:nvGrpSpPr>
          <p:grpSpPr>
            <a:xfrm>
              <a:off x="914400" y="1964800"/>
              <a:ext cx="2061000" cy="824600"/>
              <a:chOff x="457200" y="2087425"/>
              <a:chExt cx="2061000" cy="824600"/>
            </a:xfrm>
          </p:grpSpPr>
          <p:sp>
            <p:nvSpPr>
              <p:cNvPr id="708" name="Google Shape;708;p22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Feature </a:t>
                </a:r>
                <a:r>
                  <a:rPr lang="it-IT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Selection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09" name="Google Shape;709;p22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468265" y="3366137"/>
            <a:ext cx="2518200" cy="890590"/>
            <a:chOff x="457200" y="3909810"/>
            <a:chExt cx="2518200" cy="890590"/>
          </a:xfrm>
        </p:grpSpPr>
        <p:grpSp>
          <p:nvGrpSpPr>
            <p:cNvPr id="712" name="Google Shape;712;p22"/>
            <p:cNvGrpSpPr/>
            <p:nvPr/>
          </p:nvGrpSpPr>
          <p:grpSpPr>
            <a:xfrm>
              <a:off x="914400" y="3909810"/>
              <a:ext cx="2061000" cy="890590"/>
              <a:chOff x="457200" y="3909810"/>
              <a:chExt cx="2061000" cy="890590"/>
            </a:xfrm>
          </p:grpSpPr>
          <p:sp>
            <p:nvSpPr>
              <p:cNvPr id="713" name="Google Shape;713;p22"/>
              <p:cNvSpPr txBox="1"/>
              <p:nvPr/>
            </p:nvSpPr>
            <p:spPr>
              <a:xfrm>
                <a:off x="457200" y="3909810"/>
                <a:ext cx="2053755" cy="6199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Grafico variazione errori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4" name="Google Shape;714;p22"/>
              <p:cNvSpPr txBox="1"/>
              <p:nvPr/>
            </p:nvSpPr>
            <p:spPr>
              <a:xfrm>
                <a:off x="457200" y="43174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15" name="Google Shape;715;p22"/>
            <p:cNvSpPr txBox="1"/>
            <p:nvPr/>
          </p:nvSpPr>
          <p:spPr>
            <a:xfrm>
              <a:off x="4572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6168600" y="1152172"/>
            <a:ext cx="2518200" cy="824600"/>
            <a:chOff x="6168600" y="959300"/>
            <a:chExt cx="2518200" cy="824600"/>
          </a:xfrm>
        </p:grpSpPr>
        <p:grpSp>
          <p:nvGrpSpPr>
            <p:cNvPr id="717" name="Google Shape;717;p22"/>
            <p:cNvGrpSpPr/>
            <p:nvPr/>
          </p:nvGrpSpPr>
          <p:grpSpPr>
            <a:xfrm>
              <a:off x="6168600" y="959300"/>
              <a:ext cx="2061000" cy="824600"/>
              <a:chOff x="6625825" y="959300"/>
              <a:chExt cx="2061000" cy="824600"/>
            </a:xfrm>
          </p:grpSpPr>
          <p:sp>
            <p:nvSpPr>
              <p:cNvPr id="718" name="Google Shape;718;p22"/>
              <p:cNvSpPr txBox="1"/>
              <p:nvPr/>
            </p:nvSpPr>
            <p:spPr>
              <a:xfrm>
                <a:off x="6625825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Dataset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9" name="Google Shape;719;p22"/>
              <p:cNvSpPr txBox="1"/>
              <p:nvPr/>
            </p:nvSpPr>
            <p:spPr>
              <a:xfrm>
                <a:off x="6625825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0" name="Google Shape;720;p22"/>
            <p:cNvSpPr txBox="1"/>
            <p:nvPr/>
          </p:nvSpPr>
          <p:spPr>
            <a:xfrm>
              <a:off x="82296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68600" y="2857176"/>
            <a:ext cx="2518200" cy="937724"/>
            <a:chOff x="6168600" y="2857176"/>
            <a:chExt cx="2518200" cy="937724"/>
          </a:xfrm>
        </p:grpSpPr>
        <p:grpSp>
          <p:nvGrpSpPr>
            <p:cNvPr id="722" name="Google Shape;722;p22"/>
            <p:cNvGrpSpPr/>
            <p:nvPr/>
          </p:nvGrpSpPr>
          <p:grpSpPr>
            <a:xfrm>
              <a:off x="6168600" y="2857176"/>
              <a:ext cx="2061000" cy="937724"/>
              <a:chOff x="6625825" y="2871826"/>
              <a:chExt cx="2061000" cy="937724"/>
            </a:xfrm>
          </p:grpSpPr>
          <p:sp>
            <p:nvSpPr>
              <p:cNvPr id="723" name="Google Shape;723;p22"/>
              <p:cNvSpPr txBox="1"/>
              <p:nvPr/>
            </p:nvSpPr>
            <p:spPr>
              <a:xfrm>
                <a:off x="6625825" y="2871826"/>
                <a:ext cx="2061000" cy="6128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Grafico distribuzione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Errore residui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4" name="Google Shape;724;p22"/>
              <p:cNvSpPr txBox="1"/>
              <p:nvPr/>
            </p:nvSpPr>
            <p:spPr>
              <a:xfrm>
                <a:off x="6625825" y="332655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6168600" y="1889384"/>
            <a:ext cx="2518200" cy="900016"/>
            <a:chOff x="6168600" y="1889384"/>
            <a:chExt cx="2518200" cy="900016"/>
          </a:xfrm>
        </p:grpSpPr>
        <p:grpSp>
          <p:nvGrpSpPr>
            <p:cNvPr id="727" name="Google Shape;727;p22"/>
            <p:cNvGrpSpPr/>
            <p:nvPr/>
          </p:nvGrpSpPr>
          <p:grpSpPr>
            <a:xfrm>
              <a:off x="6168600" y="1889384"/>
              <a:ext cx="2070427" cy="900016"/>
              <a:chOff x="6625825" y="2012009"/>
              <a:chExt cx="2070427" cy="900016"/>
            </a:xfrm>
          </p:grpSpPr>
          <p:sp>
            <p:nvSpPr>
              <p:cNvPr id="728" name="Google Shape;728;p22"/>
              <p:cNvSpPr txBox="1"/>
              <p:nvPr/>
            </p:nvSpPr>
            <p:spPr>
              <a:xfrm>
                <a:off x="6635252" y="2012009"/>
                <a:ext cx="2061000" cy="5584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Grafico distribuzione valori feature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9" name="Google Shape;729;p22"/>
              <p:cNvSpPr txBox="1"/>
              <p:nvPr/>
            </p:nvSpPr>
            <p:spPr>
              <a:xfrm>
                <a:off x="6625825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30" name="Google Shape;730;p22"/>
            <p:cNvSpPr txBox="1"/>
            <p:nvPr/>
          </p:nvSpPr>
          <p:spPr>
            <a:xfrm>
              <a:off x="82296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68600" y="3773727"/>
            <a:ext cx="2518200" cy="331800"/>
            <a:chOff x="6168600" y="3975800"/>
            <a:chExt cx="2518200" cy="331800"/>
          </a:xfrm>
        </p:grpSpPr>
        <p:sp>
          <p:nvSpPr>
            <p:cNvPr id="733" name="Google Shape;733;p22"/>
            <p:cNvSpPr txBox="1"/>
            <p:nvPr/>
          </p:nvSpPr>
          <p:spPr>
            <a:xfrm>
              <a:off x="6168600" y="3975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</a:p>
          </p:txBody>
        </p:sp>
      </p:grpSp>
      <p:sp>
        <p:nvSpPr>
          <p:cNvPr id="2" name="Google Shape;713;p22">
            <a:extLst>
              <a:ext uri="{FF2B5EF4-FFF2-40B4-BE49-F238E27FC236}">
                <a16:creationId xmlns:a16="http://schemas.microsoft.com/office/drawing/2014/main" id="{6AAAB4F4-2688-264B-8FA7-4825B645AC00}"/>
              </a:ext>
            </a:extLst>
          </p:cNvPr>
          <p:cNvSpPr txBox="1"/>
          <p:nvPr/>
        </p:nvSpPr>
        <p:spPr>
          <a:xfrm>
            <a:off x="949796" y="4222007"/>
            <a:ext cx="2053755" cy="619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Google Shape;715;p22">
            <a:extLst>
              <a:ext uri="{FF2B5EF4-FFF2-40B4-BE49-F238E27FC236}">
                <a16:creationId xmlns:a16="http://schemas.microsoft.com/office/drawing/2014/main" id="{1468287B-A187-195D-63DD-1ECC1D64BC59}"/>
              </a:ext>
            </a:extLst>
          </p:cNvPr>
          <p:cNvSpPr txBox="1"/>
          <p:nvPr/>
        </p:nvSpPr>
        <p:spPr>
          <a:xfrm>
            <a:off x="492596" y="4373061"/>
            <a:ext cx="457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tx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3;p17">
            <a:extLst>
              <a:ext uri="{FF2B5EF4-FFF2-40B4-BE49-F238E27FC236}">
                <a16:creationId xmlns:a16="http://schemas.microsoft.com/office/drawing/2014/main" id="{FD3EAE68-9233-75C1-9D42-B1EB30AE830E}"/>
              </a:ext>
            </a:extLst>
          </p:cNvPr>
          <p:cNvSpPr/>
          <p:nvPr/>
        </p:nvSpPr>
        <p:spPr>
          <a:xfrm>
            <a:off x="2811832" y="220994"/>
            <a:ext cx="3379101" cy="717647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Modalità di utilizzo:</a:t>
            </a:r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11388" y="1276350"/>
            <a:ext cx="2743929" cy="1066800"/>
            <a:chOff x="5811388" y="1276350"/>
            <a:chExt cx="2743929" cy="1066800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6006004" y="1830385"/>
              <a:ext cx="2549306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Fasi di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dataCleaning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featureSelectio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automatiche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7" y="1404138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</a:p>
          </p:txBody>
        </p:sp>
        <p:sp>
          <p:nvSpPr>
            <p:cNvPr id="1532" name="Google Shape;1532;p32"/>
            <p:cNvSpPr txBox="1"/>
            <p:nvPr/>
          </p:nvSpPr>
          <p:spPr>
            <a:xfrm>
              <a:off x="5811388" y="1276350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24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6190933" y="3735813"/>
            <a:ext cx="2364384" cy="768680"/>
            <a:chOff x="6190933" y="3735813"/>
            <a:chExt cx="2364384" cy="76868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190933" y="4172693"/>
              <a:ext cx="2364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Decidiamo noi le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feaure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da pulire e selezionare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7;p16">
            <a:extLst>
              <a:ext uri="{FF2B5EF4-FFF2-40B4-BE49-F238E27FC236}">
                <a16:creationId xmlns:a16="http://schemas.microsoft.com/office/drawing/2014/main" id="{1916CC96-17FB-8F59-4008-DAB15872D2DE}"/>
              </a:ext>
            </a:extLst>
          </p:cNvPr>
          <p:cNvSpPr/>
          <p:nvPr/>
        </p:nvSpPr>
        <p:spPr>
          <a:xfrm>
            <a:off x="2384375" y="271169"/>
            <a:ext cx="596100" cy="59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lang="it-IT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41;p23">
            <a:extLst>
              <a:ext uri="{FF2B5EF4-FFF2-40B4-BE49-F238E27FC236}">
                <a16:creationId xmlns:a16="http://schemas.microsoft.com/office/drawing/2014/main" id="{906C525E-45A1-A5AF-DD54-E28B6E220DBB}"/>
              </a:ext>
            </a:extLst>
          </p:cNvPr>
          <p:cNvSpPr/>
          <p:nvPr/>
        </p:nvSpPr>
        <p:spPr>
          <a:xfrm>
            <a:off x="6920585" y="1320942"/>
            <a:ext cx="696676" cy="6885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373230"/>
            <a:ext cx="3061955" cy="2060226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 sempre abbiamo un dataset pronto per essere utilizzato con un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regressore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il quale accetta solo dati numerici. Per risolvere tale problema è disponibile il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Normalizer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Dataset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3283536" y="614031"/>
            <a:ext cx="2181859" cy="7893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5465395" y="44146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Dataset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rot="16200000" flipH="1">
            <a:off x="5999449" y="1255541"/>
            <a:ext cx="939977" cy="209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5744817" y="1726578"/>
            <a:ext cx="1451335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Normalizer.py</a:t>
            </a:r>
            <a:endParaRPr lang="it-IT" sz="16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333179" y="3235441"/>
            <a:ext cx="4031359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805918" y="3158554"/>
            <a:ext cx="4031359" cy="16297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 rot="5400000">
            <a:off x="3838480" y="603435"/>
            <a:ext cx="1142385" cy="4121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 rot="16200000" flipH="1">
            <a:off x="6113292" y="2450248"/>
            <a:ext cx="1065498" cy="351113"/>
          </a:xfrm>
          <a:prstGeom prst="bentConnector3">
            <a:avLst>
              <a:gd name="adj1" fmla="val 53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26AABF37-38E3-C966-A1CD-6FFBAD1CF810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58" name="Google Shape;758;p23">
            <a:extLst>
              <a:ext uri="{FF2B5EF4-FFF2-40B4-BE49-F238E27FC236}">
                <a16:creationId xmlns:a16="http://schemas.microsoft.com/office/drawing/2014/main" id="{112B0EFC-EF7A-A57F-C952-EFA11223BC9B}"/>
              </a:ext>
            </a:extLst>
          </p:cNvPr>
          <p:cNvGrpSpPr/>
          <p:nvPr/>
        </p:nvGrpSpPr>
        <p:grpSpPr>
          <a:xfrm>
            <a:off x="7077861" y="1456937"/>
            <a:ext cx="407142" cy="402353"/>
            <a:chOff x="-44512325" y="3176075"/>
            <a:chExt cx="300900" cy="300900"/>
          </a:xfrm>
        </p:grpSpPr>
        <p:sp>
          <p:nvSpPr>
            <p:cNvPr id="59" name="Google Shape;759;p23">
              <a:extLst>
                <a:ext uri="{FF2B5EF4-FFF2-40B4-BE49-F238E27FC236}">
                  <a16:creationId xmlns:a16="http://schemas.microsoft.com/office/drawing/2014/main" id="{F2FC9A4E-10C8-BB1E-9FAD-F1767A2AA151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0;p23">
              <a:extLst>
                <a:ext uri="{FF2B5EF4-FFF2-40B4-BE49-F238E27FC236}">
                  <a16:creationId xmlns:a16="http://schemas.microsoft.com/office/drawing/2014/main" id="{6495897F-2D83-42EE-178B-07B666153186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1;p23">
              <a:extLst>
                <a:ext uri="{FF2B5EF4-FFF2-40B4-BE49-F238E27FC236}">
                  <a16:creationId xmlns:a16="http://schemas.microsoft.com/office/drawing/2014/main" id="{B64884E7-24E6-7747-DEDD-A7326F369817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16;p16">
            <a:extLst>
              <a:ext uri="{FF2B5EF4-FFF2-40B4-BE49-F238E27FC236}">
                <a16:creationId xmlns:a16="http://schemas.microsoft.com/office/drawing/2014/main" id="{8D4AE25E-E723-9C0C-12AE-CE350E2E07E8}"/>
              </a:ext>
            </a:extLst>
          </p:cNvPr>
          <p:cNvSpPr txBox="1"/>
          <p:nvPr/>
        </p:nvSpPr>
        <p:spPr>
          <a:xfrm>
            <a:off x="455499" y="3364622"/>
            <a:ext cx="245497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newDataset.csv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" name="Google Shape;316;p16">
            <a:extLst>
              <a:ext uri="{FF2B5EF4-FFF2-40B4-BE49-F238E27FC236}">
                <a16:creationId xmlns:a16="http://schemas.microsoft.com/office/drawing/2014/main" id="{BBA7FECD-C4AE-FB9A-5783-2DFFF076F32D}"/>
              </a:ext>
            </a:extLst>
          </p:cNvPr>
          <p:cNvSpPr txBox="1"/>
          <p:nvPr/>
        </p:nvSpPr>
        <p:spPr>
          <a:xfrm>
            <a:off x="4946096" y="3311116"/>
            <a:ext cx="273078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Indice delle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sostituzioni.txt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" name="Segnaposto testo 2">
            <a:extLst>
              <a:ext uri="{FF2B5EF4-FFF2-40B4-BE49-F238E27FC236}">
                <a16:creationId xmlns:a16="http://schemas.microsoft.com/office/drawing/2014/main" id="{A993CD89-7735-0D46-143E-25727AEB6F7B}"/>
              </a:ext>
            </a:extLst>
          </p:cNvPr>
          <p:cNvSpPr txBox="1">
            <a:spLocks/>
          </p:cNvSpPr>
          <p:nvPr/>
        </p:nvSpPr>
        <p:spPr>
          <a:xfrm>
            <a:off x="455499" y="3759574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Nuovo dataset privo di campi alfanumerici. </a:t>
            </a:r>
          </a:p>
        </p:txBody>
      </p:sp>
      <p:sp>
        <p:nvSpPr>
          <p:cNvPr id="89" name="Segnaposto testo 2">
            <a:extLst>
              <a:ext uri="{FF2B5EF4-FFF2-40B4-BE49-F238E27FC236}">
                <a16:creationId xmlns:a16="http://schemas.microsoft.com/office/drawing/2014/main" id="{CEB20423-7D81-27BF-F53B-E0CAF794B14D}"/>
              </a:ext>
            </a:extLst>
          </p:cNvPr>
          <p:cNvSpPr txBox="1">
            <a:spLocks/>
          </p:cNvSpPr>
          <p:nvPr/>
        </p:nvSpPr>
        <p:spPr>
          <a:xfrm>
            <a:off x="4934632" y="3703707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ne quale viene indicata l’indice di ogni sostituzione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682967F0-B0FD-0300-68A4-2DE69D0A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367" y="4268168"/>
            <a:ext cx="3284054" cy="1642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189443B-ECB6-DE93-2D3C-3A7FF1D7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" y="4121898"/>
            <a:ext cx="3656737" cy="2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330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3139</TotalTime>
  <Words>714</Words>
  <Application>Microsoft Macintosh PowerPoint</Application>
  <PresentationFormat>Presentazione su schermo (16:9)</PresentationFormat>
  <Paragraphs>172</Paragraphs>
  <Slides>19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5" baseType="lpstr">
      <vt:lpstr>Cambria Math</vt:lpstr>
      <vt:lpstr>Roboto</vt:lpstr>
      <vt:lpstr>Fira Sans Extra Condensed</vt:lpstr>
      <vt:lpstr>Fira Sans Extra Condensed SemiBold</vt:lpstr>
      <vt:lpstr>Arial</vt:lpstr>
      <vt:lpstr>Machine Learning Infographics by Slidesgo</vt:lpstr>
      <vt:lpstr>Machine Learning RegressorComparator</vt:lpstr>
      <vt:lpstr>Machine Learning – Analisi del problema</vt:lpstr>
      <vt:lpstr>Obiettivo: Aumentare l’accessibilità di queste tecnologie</vt:lpstr>
      <vt:lpstr>Dataset</vt:lpstr>
      <vt:lpstr>Progetto</vt:lpstr>
      <vt:lpstr>Specifica P.E.A.S</vt:lpstr>
      <vt:lpstr>Dove facilitiamo l’uso?</vt:lpstr>
      <vt:lpstr>Modalità di utilizzo:</vt:lpstr>
      <vt:lpstr>Presentazione standard di PowerPoint</vt:lpstr>
      <vt:lpstr>Feature selection</vt:lpstr>
      <vt:lpstr>Grafico distribuzione valori Feature</vt:lpstr>
      <vt:lpstr>Presentazione standard di PowerPoint</vt:lpstr>
      <vt:lpstr>Grafico distribuzione dell’errore </vt:lpstr>
      <vt:lpstr>Grafico variazione errore</vt:lpstr>
      <vt:lpstr>Presentazione standard di PowerPoint</vt:lpstr>
      <vt:lpstr>Presentazione standard di PowerPoint</vt:lpstr>
      <vt:lpstr>Risultati</vt:lpstr>
      <vt:lpstr>Conclusioni e miglioramenti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Infographics</dc:title>
  <cp:lastModifiedBy>DANIELE RUSSO</cp:lastModifiedBy>
  <cp:revision>8</cp:revision>
  <dcterms:modified xsi:type="dcterms:W3CDTF">2024-01-30T11:41:51Z</dcterms:modified>
</cp:coreProperties>
</file>